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2" r:id="rId3"/>
    <p:sldId id="391" r:id="rId4"/>
    <p:sldId id="397" r:id="rId5"/>
    <p:sldId id="354" r:id="rId6"/>
    <p:sldId id="405" r:id="rId7"/>
    <p:sldId id="399" r:id="rId8"/>
    <p:sldId id="392" r:id="rId9"/>
    <p:sldId id="357" r:id="rId10"/>
    <p:sldId id="394" r:id="rId11"/>
    <p:sldId id="400" r:id="rId12"/>
    <p:sldId id="401" r:id="rId13"/>
    <p:sldId id="402" r:id="rId14"/>
    <p:sldId id="403" r:id="rId15"/>
    <p:sldId id="404" r:id="rId16"/>
    <p:sldId id="360" r:id="rId17"/>
    <p:sldId id="361" r:id="rId18"/>
    <p:sldId id="362" r:id="rId19"/>
    <p:sldId id="363" r:id="rId20"/>
    <p:sldId id="370" r:id="rId21"/>
    <p:sldId id="364" r:id="rId22"/>
    <p:sldId id="366" r:id="rId23"/>
    <p:sldId id="367" r:id="rId24"/>
    <p:sldId id="371" r:id="rId25"/>
    <p:sldId id="372" r:id="rId26"/>
    <p:sldId id="377" r:id="rId27"/>
    <p:sldId id="378" r:id="rId28"/>
    <p:sldId id="379" r:id="rId29"/>
    <p:sldId id="380" r:id="rId30"/>
    <p:sldId id="381" r:id="rId31"/>
    <p:sldId id="395" r:id="rId32"/>
    <p:sldId id="386" r:id="rId33"/>
    <p:sldId id="382" r:id="rId34"/>
    <p:sldId id="383" r:id="rId35"/>
    <p:sldId id="385" r:id="rId36"/>
    <p:sldId id="406" r:id="rId37"/>
    <p:sldId id="408" r:id="rId38"/>
    <p:sldId id="407" r:id="rId39"/>
    <p:sldId id="411" r:id="rId40"/>
    <p:sldId id="413" r:id="rId41"/>
    <p:sldId id="412" r:id="rId42"/>
    <p:sldId id="414" r:id="rId43"/>
    <p:sldId id="415" r:id="rId44"/>
    <p:sldId id="416" r:id="rId45"/>
    <p:sldId id="417" r:id="rId46"/>
    <p:sldId id="419" r:id="rId47"/>
    <p:sldId id="42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20"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97CB-1EAA-0BC3-DBF4-8D55A4591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3C82AC-CB81-9374-2E01-D0C40B4F5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661A2CE-0A0B-2BED-256C-811D0EEFDA42}"/>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5" name="Footer Placeholder 4">
            <a:extLst>
              <a:ext uri="{FF2B5EF4-FFF2-40B4-BE49-F238E27FC236}">
                <a16:creationId xmlns:a16="http://schemas.microsoft.com/office/drawing/2014/main" id="{AACEE137-5396-CB8B-83DA-96838B45E0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CCB484-81A1-1DD0-66DB-0C79F9A9F9BB}"/>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511380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0471-17AE-9BB8-C8D1-1E9F86172A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083672-54CA-3419-9085-97776610E1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4CB891-D91D-E2E2-60B7-2DEA8B0305C0}"/>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5" name="Footer Placeholder 4">
            <a:extLst>
              <a:ext uri="{FF2B5EF4-FFF2-40B4-BE49-F238E27FC236}">
                <a16:creationId xmlns:a16="http://schemas.microsoft.com/office/drawing/2014/main" id="{FE91FA3F-9201-9F3C-96DD-A1CA4BD08C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096416-3343-FA6F-996F-B08EF34BBEC4}"/>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70007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800493-93D3-17D4-41C2-4F2BFB427E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1F1F67-5AA5-A764-7514-FCBC53F483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5FC897-3BDF-F920-77E7-ED32C00EF333}"/>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5" name="Footer Placeholder 4">
            <a:extLst>
              <a:ext uri="{FF2B5EF4-FFF2-40B4-BE49-F238E27FC236}">
                <a16:creationId xmlns:a16="http://schemas.microsoft.com/office/drawing/2014/main" id="{256FD0C1-B3A8-5F31-9B2E-2CE5EE8071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553CCD-97B4-3A47-1742-A3058EFA442F}"/>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2929114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86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14CB1-6C2F-B59A-A9C2-CF0706A36E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F8F707-5055-FD70-5A27-C4C83E550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B662BF-497F-7A0D-B8B9-04D61794AD54}"/>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5" name="Footer Placeholder 4">
            <a:extLst>
              <a:ext uri="{FF2B5EF4-FFF2-40B4-BE49-F238E27FC236}">
                <a16:creationId xmlns:a16="http://schemas.microsoft.com/office/drawing/2014/main" id="{83FC52F4-671C-ECC0-37C8-970BFE33B1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7F76C7-B338-3746-201A-3A859DB431A2}"/>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38836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58B3-A1DC-C866-F936-EA2A898059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D0EAB4-D856-0214-8F78-419C7ED87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FE44FE-FD7B-DE2D-EF12-7C7B84669EDC}"/>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5" name="Footer Placeholder 4">
            <a:extLst>
              <a:ext uri="{FF2B5EF4-FFF2-40B4-BE49-F238E27FC236}">
                <a16:creationId xmlns:a16="http://schemas.microsoft.com/office/drawing/2014/main" id="{7618D677-8E76-7F6A-9D00-2A1FB1B124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F6097E-3F9B-C58D-B9A7-6E772C89D634}"/>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2090402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1B1C-C506-01CC-11E8-99E84C10ED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4289C6-D7E6-67D9-8278-B190A19E2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8728B6-77C3-A706-1FEE-B4FA33AB3D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041178-ECCE-07A6-EE54-C04AECFA71E8}"/>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6" name="Footer Placeholder 5">
            <a:extLst>
              <a:ext uri="{FF2B5EF4-FFF2-40B4-BE49-F238E27FC236}">
                <a16:creationId xmlns:a16="http://schemas.microsoft.com/office/drawing/2014/main" id="{5DEC5FAF-111C-1B75-62FA-B90C311AC0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B4A80D-160C-4C33-8CE6-8906CC298739}"/>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1223835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320D-F33C-CCC2-BB55-A94075565E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8D81D7-4C17-46EC-7909-0DAA36B2D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B855B2-A739-EE13-23E2-44866CB58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4ADC49-B466-187C-948B-F5B5B45A3A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4701A5-1EB3-715C-192A-854C2BF741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3651ED-19FF-A68B-730C-C92B1C233C4E}"/>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8" name="Footer Placeholder 7">
            <a:extLst>
              <a:ext uri="{FF2B5EF4-FFF2-40B4-BE49-F238E27FC236}">
                <a16:creationId xmlns:a16="http://schemas.microsoft.com/office/drawing/2014/main" id="{552936B4-4FFD-11BE-B7B7-AB5F392230C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B64C92-9A66-1F42-17A5-E668CB4A3B82}"/>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2733826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8F23-8E96-7CF1-2573-11AB3CCDF9B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B365A6-BEFA-4FD4-34C4-B6605554FA77}"/>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4" name="Footer Placeholder 3">
            <a:extLst>
              <a:ext uri="{FF2B5EF4-FFF2-40B4-BE49-F238E27FC236}">
                <a16:creationId xmlns:a16="http://schemas.microsoft.com/office/drawing/2014/main" id="{85A6DAE8-5B08-E6FA-611F-5DC4A02D18B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478612-F866-C932-9EE9-E7E05C748468}"/>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254768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52A38D-691B-3E98-3F7C-D7372B3DBBE1}"/>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3" name="Footer Placeholder 2">
            <a:extLst>
              <a:ext uri="{FF2B5EF4-FFF2-40B4-BE49-F238E27FC236}">
                <a16:creationId xmlns:a16="http://schemas.microsoft.com/office/drawing/2014/main" id="{231F3AB4-14DA-03F8-AFDD-D085E79688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774BEF-E022-6E96-F2D4-7DA438D0AAF0}"/>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2914871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FFF3-DA95-F0A7-E3E0-49A78004E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D69C19-410F-170C-A18D-DA8E8EB78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18DF38-45CF-B8F6-8F8A-1B7D8BC8F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ED4E69-5F09-8953-761A-B4EDA417E1A5}"/>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6" name="Footer Placeholder 5">
            <a:extLst>
              <a:ext uri="{FF2B5EF4-FFF2-40B4-BE49-F238E27FC236}">
                <a16:creationId xmlns:a16="http://schemas.microsoft.com/office/drawing/2014/main" id="{AA817EB7-1E38-0266-2FC3-57B3CF02E6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39C425-98D8-429A-D4B9-DB55B6B60616}"/>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778451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EFBD-17DA-CD2D-5201-D2805EC49C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67CADB-06D7-9040-1770-19B10E0BB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2470D9-AD1C-87E7-6B56-089E06FCE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206095-7776-BAD9-F599-E0370B1A6A97}"/>
              </a:ext>
            </a:extLst>
          </p:cNvPr>
          <p:cNvSpPr>
            <a:spLocks noGrp="1"/>
          </p:cNvSpPr>
          <p:nvPr>
            <p:ph type="dt" sz="half" idx="10"/>
          </p:nvPr>
        </p:nvSpPr>
        <p:spPr/>
        <p:txBody>
          <a:bodyPr/>
          <a:lstStyle/>
          <a:p>
            <a:fld id="{C9EEF589-FFEF-4AB5-BF89-D7545BFC7877}" type="datetimeFigureOut">
              <a:rPr lang="en-IN" smtClean="0"/>
              <a:t>12-02-2025</a:t>
            </a:fld>
            <a:endParaRPr lang="en-IN"/>
          </a:p>
        </p:txBody>
      </p:sp>
      <p:sp>
        <p:nvSpPr>
          <p:cNvPr id="6" name="Footer Placeholder 5">
            <a:extLst>
              <a:ext uri="{FF2B5EF4-FFF2-40B4-BE49-F238E27FC236}">
                <a16:creationId xmlns:a16="http://schemas.microsoft.com/office/drawing/2014/main" id="{41CF5B73-EFE9-4F7B-843B-9604FB3EDA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D81D1C-10F9-DFC3-82F6-4D6AEDCBCD56}"/>
              </a:ext>
            </a:extLst>
          </p:cNvPr>
          <p:cNvSpPr>
            <a:spLocks noGrp="1"/>
          </p:cNvSpPr>
          <p:nvPr>
            <p:ph type="sldNum" sz="quarter" idx="12"/>
          </p:nvPr>
        </p:nvSpPr>
        <p:spPr/>
        <p:txBody>
          <a:bodyPr/>
          <a:lstStyle/>
          <a:p>
            <a:fld id="{6418CF70-B7D5-4936-9DBE-6F20BE5D0AD5}" type="slidenum">
              <a:rPr lang="en-IN" smtClean="0"/>
              <a:t>‹#›</a:t>
            </a:fld>
            <a:endParaRPr lang="en-IN"/>
          </a:p>
        </p:txBody>
      </p:sp>
    </p:spTree>
    <p:extLst>
      <p:ext uri="{BB962C8B-B14F-4D97-AF65-F5344CB8AC3E}">
        <p14:creationId xmlns:p14="http://schemas.microsoft.com/office/powerpoint/2010/main" val="335446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3C5678-F4B0-7B4E-FBE0-34574F2D3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D8A07E-DCFE-806A-5D27-010C960528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5D3246-1337-E5F2-681B-FDC676787A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EF589-FFEF-4AB5-BF89-D7545BFC7877}" type="datetimeFigureOut">
              <a:rPr lang="en-IN" smtClean="0"/>
              <a:t>12-02-2025</a:t>
            </a:fld>
            <a:endParaRPr lang="en-IN"/>
          </a:p>
        </p:txBody>
      </p:sp>
      <p:sp>
        <p:nvSpPr>
          <p:cNvPr id="5" name="Footer Placeholder 4">
            <a:extLst>
              <a:ext uri="{FF2B5EF4-FFF2-40B4-BE49-F238E27FC236}">
                <a16:creationId xmlns:a16="http://schemas.microsoft.com/office/drawing/2014/main" id="{F12235F8-7B68-0759-EF79-5F587D3BB0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72F49F3-8DB8-6694-9E71-1278492B9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18CF70-B7D5-4936-9DBE-6F20BE5D0AD5}" type="slidenum">
              <a:rPr lang="en-IN" smtClean="0"/>
              <a:t>‹#›</a:t>
            </a:fld>
            <a:endParaRPr lang="en-IN"/>
          </a:p>
        </p:txBody>
      </p:sp>
    </p:spTree>
    <p:extLst>
      <p:ext uri="{BB962C8B-B14F-4D97-AF65-F5344CB8AC3E}">
        <p14:creationId xmlns:p14="http://schemas.microsoft.com/office/powerpoint/2010/main" val="1280445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906EF3-2D9F-BC90-C91F-4851FE16C68C}"/>
              </a:ext>
            </a:extLst>
          </p:cNvPr>
          <p:cNvSpPr/>
          <p:nvPr/>
        </p:nvSpPr>
        <p:spPr>
          <a:xfrm>
            <a:off x="2680272" y="-19665"/>
            <a:ext cx="6831456"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DELIGHT KITCHEN</a:t>
            </a:r>
            <a:endParaRPr lang="en-US" sz="5400" b="1" cap="none" spc="0" dirty="0">
              <a:ln/>
              <a:solidFill>
                <a:schemeClr val="accent4"/>
              </a:solidFill>
              <a:effectLst/>
            </a:endParaRPr>
          </a:p>
        </p:txBody>
      </p:sp>
      <p:sp>
        <p:nvSpPr>
          <p:cNvPr id="5" name="Rectangle 4">
            <a:extLst>
              <a:ext uri="{FF2B5EF4-FFF2-40B4-BE49-F238E27FC236}">
                <a16:creationId xmlns:a16="http://schemas.microsoft.com/office/drawing/2014/main" id="{F316F420-7420-14F3-2DBB-42F886A2D135}"/>
              </a:ext>
            </a:extLst>
          </p:cNvPr>
          <p:cNvSpPr/>
          <p:nvPr/>
        </p:nvSpPr>
        <p:spPr>
          <a:xfrm>
            <a:off x="0" y="5653548"/>
            <a:ext cx="12192000" cy="120445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Presented By : -</a:t>
            </a:r>
          </a:p>
          <a:p>
            <a:pPr algn="ctr"/>
            <a:r>
              <a:rPr lang="en-IN" dirty="0"/>
              <a:t>Gaurav Sapkale </a:t>
            </a:r>
          </a:p>
          <a:p>
            <a:pPr algn="ctr"/>
            <a:r>
              <a:rPr lang="en-IN" dirty="0"/>
              <a:t>Shivam Tripathi</a:t>
            </a:r>
          </a:p>
        </p:txBody>
      </p:sp>
      <p:pic>
        <p:nvPicPr>
          <p:cNvPr id="7" name="Picture 6">
            <a:extLst>
              <a:ext uri="{FF2B5EF4-FFF2-40B4-BE49-F238E27FC236}">
                <a16:creationId xmlns:a16="http://schemas.microsoft.com/office/drawing/2014/main" id="{6DBB36D3-497D-437F-682D-07D1A1557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823" y="1080175"/>
            <a:ext cx="7914353" cy="4396863"/>
          </a:xfrm>
          <a:prstGeom prst="rect">
            <a:avLst/>
          </a:prstGeom>
        </p:spPr>
      </p:pic>
    </p:spTree>
    <p:extLst>
      <p:ext uri="{BB962C8B-B14F-4D97-AF65-F5344CB8AC3E}">
        <p14:creationId xmlns:p14="http://schemas.microsoft.com/office/powerpoint/2010/main" val="620280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Chef(Staff Person)</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47188" y="1247957"/>
            <a:ext cx="11248103" cy="4401205"/>
          </a:xfrm>
          <a:prstGeom prst="rect">
            <a:avLst/>
          </a:prstGeom>
          <a:noFill/>
        </p:spPr>
        <p:txBody>
          <a:bodyPr wrap="square">
            <a:spAutoFit/>
          </a:bodyPr>
          <a:lstStyle/>
          <a:p>
            <a:r>
              <a:rPr lang="en-US" sz="2800" dirty="0">
                <a:latin typeface="Cambria" pitchFamily="18" charset="0"/>
                <a:ea typeface="Cambria" pitchFamily="18" charset="0"/>
              </a:rPr>
              <a:t>The chef can see the orders of customers and check whether this order can be taken or not according to availability and then confirms the order and starts preparing the food. When the food is ready the chef alerts the waiter to serve the food.</a:t>
            </a:r>
          </a:p>
          <a:p>
            <a:endParaRPr lang="en-US" sz="2800" dirty="0">
              <a:latin typeface="Cambria" pitchFamily="18" charset="0"/>
              <a:ea typeface="Cambria" pitchFamily="18" charset="0"/>
            </a:endParaRPr>
          </a:p>
          <a:p>
            <a:r>
              <a:rPr lang="en-US" sz="2800" b="1" dirty="0">
                <a:latin typeface="Cambria" pitchFamily="18" charset="0"/>
                <a:ea typeface="Cambria" pitchFamily="18" charset="0"/>
              </a:rPr>
              <a:t>What Chef can Do – </a:t>
            </a:r>
          </a:p>
          <a:p>
            <a:pPr>
              <a:buFont typeface="Arial" pitchFamily="34" charset="0"/>
              <a:buChar char="•"/>
            </a:pPr>
            <a:r>
              <a:rPr lang="en-US" sz="2800" dirty="0">
                <a:latin typeface="Cambria" pitchFamily="18" charset="0"/>
                <a:ea typeface="Cambria" pitchFamily="18" charset="0"/>
              </a:rPr>
              <a:t> Add/Remove the Food Category</a:t>
            </a:r>
          </a:p>
          <a:p>
            <a:pPr>
              <a:buFont typeface="Arial" pitchFamily="34" charset="0"/>
              <a:buChar char="•"/>
            </a:pPr>
            <a:r>
              <a:rPr lang="en-US" sz="2800" dirty="0">
                <a:latin typeface="Cambria" pitchFamily="18" charset="0"/>
                <a:ea typeface="Cambria" pitchFamily="18" charset="0"/>
              </a:rPr>
              <a:t> Add/Remove the Food items under the available category</a:t>
            </a:r>
          </a:p>
          <a:p>
            <a:pPr>
              <a:buFont typeface="Arial" pitchFamily="34" charset="0"/>
              <a:buChar char="•"/>
            </a:pPr>
            <a:r>
              <a:rPr lang="en-US" sz="2800" dirty="0">
                <a:latin typeface="Cambria" pitchFamily="18" charset="0"/>
                <a:ea typeface="Cambria" pitchFamily="18" charset="0"/>
              </a:rPr>
              <a:t> Confirm/Reject the food order received from the waiter</a:t>
            </a:r>
          </a:p>
          <a:p>
            <a:pPr>
              <a:buFont typeface="Arial" pitchFamily="34" charset="0"/>
              <a:buChar char="•"/>
            </a:pPr>
            <a:r>
              <a:rPr lang="en-IN" sz="2800" dirty="0">
                <a:latin typeface="Cambria" pitchFamily="18" charset="0"/>
                <a:ea typeface="Cambria" pitchFamily="18" charset="0"/>
              </a:rPr>
              <a:t> Can change profile details</a:t>
            </a:r>
          </a:p>
        </p:txBody>
      </p:sp>
    </p:spTree>
    <p:extLst>
      <p:ext uri="{BB962C8B-B14F-4D97-AF65-F5344CB8AC3E}">
        <p14:creationId xmlns:p14="http://schemas.microsoft.com/office/powerpoint/2010/main" val="3021708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Chef</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1026" name="Picture 2">
            <a:extLst>
              <a:ext uri="{FF2B5EF4-FFF2-40B4-BE49-F238E27FC236}">
                <a16:creationId xmlns:a16="http://schemas.microsoft.com/office/drawing/2014/main" id="{52B89D75-F589-B307-D541-577329D11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247775"/>
            <a:ext cx="411480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296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Waiter(Staff Person)</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47188" y="1247957"/>
            <a:ext cx="11248103" cy="5262979"/>
          </a:xfrm>
          <a:prstGeom prst="rect">
            <a:avLst/>
          </a:prstGeom>
          <a:noFill/>
        </p:spPr>
        <p:txBody>
          <a:bodyPr wrap="square">
            <a:spAutoFit/>
          </a:bodyPr>
          <a:lstStyle/>
          <a:p>
            <a:r>
              <a:rPr lang="en-US" sz="2800" dirty="0">
                <a:latin typeface="Cambria" pitchFamily="18" charset="0"/>
                <a:ea typeface="Cambria" pitchFamily="18" charset="0"/>
              </a:rPr>
              <a:t>A waiter can be assigned to multiple tables and  will take orders from that particular table to which he is assigned which are booked by customer. Waiter can see the food order list and he will deliver the ready to serve food order as approved by the chef.</a:t>
            </a:r>
          </a:p>
          <a:p>
            <a:r>
              <a:rPr lang="en-US" sz="2800" dirty="0">
                <a:latin typeface="Cambria" pitchFamily="18" charset="0"/>
                <a:ea typeface="Cambria" pitchFamily="18" charset="0"/>
              </a:rPr>
              <a:t>After serving the food the waiter will mark the order as served.</a:t>
            </a:r>
          </a:p>
          <a:p>
            <a:endParaRPr lang="en-US" sz="2800" dirty="0">
              <a:latin typeface="Cambria" pitchFamily="18" charset="0"/>
              <a:ea typeface="Cambria" pitchFamily="18" charset="0"/>
            </a:endParaRPr>
          </a:p>
          <a:p>
            <a:r>
              <a:rPr lang="en-US" sz="2800" b="1" dirty="0">
                <a:latin typeface="Cambria" pitchFamily="18" charset="0"/>
                <a:ea typeface="Cambria" pitchFamily="18" charset="0"/>
              </a:rPr>
              <a:t>What Waiter can Do – </a:t>
            </a:r>
          </a:p>
          <a:p>
            <a:pPr>
              <a:buFont typeface="Arial" pitchFamily="34" charset="0"/>
              <a:buChar char="•"/>
            </a:pPr>
            <a:r>
              <a:rPr lang="en-US" sz="2800" dirty="0">
                <a:latin typeface="Cambria" pitchFamily="18" charset="0"/>
                <a:ea typeface="Cambria" pitchFamily="18" charset="0"/>
              </a:rPr>
              <a:t> Choose the food items ordered by customer from specific table name</a:t>
            </a:r>
          </a:p>
          <a:p>
            <a:pPr>
              <a:buFont typeface="Arial" pitchFamily="34" charset="0"/>
              <a:buChar char="•"/>
            </a:pPr>
            <a:r>
              <a:rPr lang="en-US" sz="2800" dirty="0">
                <a:latin typeface="Cambria" pitchFamily="18" charset="0"/>
                <a:ea typeface="Cambria" pitchFamily="18" charset="0"/>
              </a:rPr>
              <a:t> After order gets approved by chef,  after serving the order he will mark the order as “Served”</a:t>
            </a:r>
          </a:p>
          <a:p>
            <a:pPr>
              <a:buFont typeface="Arial" pitchFamily="34" charset="0"/>
              <a:buChar char="•"/>
            </a:pPr>
            <a:r>
              <a:rPr lang="en-US" sz="2800" dirty="0">
                <a:latin typeface="Cambria" pitchFamily="18" charset="0"/>
                <a:ea typeface="Cambria" pitchFamily="18" charset="0"/>
              </a:rPr>
              <a:t> </a:t>
            </a:r>
            <a:r>
              <a:rPr lang="en-IN" sz="2800" dirty="0">
                <a:latin typeface="Cambria" pitchFamily="18" charset="0"/>
                <a:ea typeface="Cambria" pitchFamily="18" charset="0"/>
              </a:rPr>
              <a:t>Can change profile details</a:t>
            </a:r>
            <a:r>
              <a:rPr lang="en-US" sz="2800" dirty="0">
                <a:latin typeface="Cambria" pitchFamily="18" charset="0"/>
                <a:ea typeface="Cambria" pitchFamily="18" charset="0"/>
              </a:rPr>
              <a:t> </a:t>
            </a:r>
          </a:p>
          <a:p>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304447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Waiter</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050" name="Picture 2">
            <a:extLst>
              <a:ext uri="{FF2B5EF4-FFF2-40B4-BE49-F238E27FC236}">
                <a16:creationId xmlns:a16="http://schemas.microsoft.com/office/drawing/2014/main" id="{F298D399-10A9-61D5-A09E-D3DC7013E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084" y="1123086"/>
            <a:ext cx="5200804" cy="5234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62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Cashier(Staff Person)</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47188" y="1247957"/>
            <a:ext cx="11248103" cy="3970318"/>
          </a:xfrm>
          <a:prstGeom prst="rect">
            <a:avLst/>
          </a:prstGeom>
          <a:noFill/>
        </p:spPr>
        <p:txBody>
          <a:bodyPr wrap="square">
            <a:spAutoFit/>
          </a:bodyPr>
          <a:lstStyle/>
          <a:p>
            <a:r>
              <a:rPr lang="en-US" sz="2800" dirty="0">
                <a:latin typeface="Cambria" pitchFamily="18" charset="0"/>
                <a:ea typeface="Cambria" pitchFamily="18" charset="0"/>
              </a:rPr>
              <a:t>The Cashier can only take payment from the customer and save it into the system database with respect to the food items he ordered and also check if the customer is could be given discount(if any), if yes then take the payment accordingly</a:t>
            </a:r>
            <a:r>
              <a:rPr lang="en-US" sz="2800" dirty="0"/>
              <a:t>.</a:t>
            </a:r>
          </a:p>
          <a:p>
            <a:endParaRPr lang="en-US" sz="2800" dirty="0">
              <a:latin typeface="Cambria" pitchFamily="18" charset="0"/>
              <a:ea typeface="Cambria" pitchFamily="18" charset="0"/>
            </a:endParaRPr>
          </a:p>
          <a:p>
            <a:r>
              <a:rPr lang="en-US" sz="2800" b="1" dirty="0">
                <a:latin typeface="Cambria" pitchFamily="18" charset="0"/>
                <a:ea typeface="Cambria" pitchFamily="18" charset="0"/>
              </a:rPr>
              <a:t>What Chef can Do – </a:t>
            </a:r>
          </a:p>
          <a:p>
            <a:pPr>
              <a:buFont typeface="Arial" pitchFamily="34" charset="0"/>
              <a:buChar char="•"/>
            </a:pPr>
            <a:r>
              <a:rPr lang="en-US" sz="2800" dirty="0">
                <a:latin typeface="Cambria" pitchFamily="18" charset="0"/>
                <a:ea typeface="Cambria" pitchFamily="18" charset="0"/>
              </a:rPr>
              <a:t> Receive payment</a:t>
            </a:r>
          </a:p>
          <a:p>
            <a:pPr>
              <a:buFont typeface="Arial" pitchFamily="34" charset="0"/>
              <a:buChar char="•"/>
            </a:pPr>
            <a:r>
              <a:rPr lang="en-US" sz="2800" dirty="0">
                <a:latin typeface="Cambria" pitchFamily="18" charset="0"/>
                <a:ea typeface="Cambria" pitchFamily="18" charset="0"/>
              </a:rPr>
              <a:t> give discount(if any)</a:t>
            </a:r>
          </a:p>
          <a:p>
            <a:pPr>
              <a:buFont typeface="Arial" pitchFamily="34" charset="0"/>
              <a:buChar char="•"/>
            </a:pPr>
            <a:r>
              <a:rPr lang="en-US" sz="2800" dirty="0">
                <a:latin typeface="Cambria" pitchFamily="18" charset="0"/>
                <a:ea typeface="Cambria" pitchFamily="18" charset="0"/>
              </a:rPr>
              <a:t> </a:t>
            </a:r>
            <a:r>
              <a:rPr lang="en-IN" sz="2800" dirty="0">
                <a:latin typeface="Cambria" pitchFamily="18" charset="0"/>
                <a:ea typeface="Cambria" pitchFamily="18" charset="0"/>
              </a:rPr>
              <a:t>Can change profile details</a:t>
            </a:r>
          </a:p>
        </p:txBody>
      </p:sp>
    </p:spTree>
    <p:extLst>
      <p:ext uri="{BB962C8B-B14F-4D97-AF65-F5344CB8AC3E}">
        <p14:creationId xmlns:p14="http://schemas.microsoft.com/office/powerpoint/2010/main" val="3936818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Cashier</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074" name="Picture 2">
            <a:extLst>
              <a:ext uri="{FF2B5EF4-FFF2-40B4-BE49-F238E27FC236}">
                <a16:creationId xmlns:a16="http://schemas.microsoft.com/office/drawing/2014/main" id="{11B57CE1-B41A-B59A-D147-039D77CD6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887" y="1072638"/>
            <a:ext cx="7134225"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390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0235" y="192305"/>
            <a:ext cx="7467600" cy="369332"/>
          </a:xfrm>
          <a:prstGeom prst="rect">
            <a:avLst/>
          </a:prstGeom>
        </p:spPr>
        <p:txBody>
          <a:bodyPr wrap="square">
            <a:spAutoFit/>
          </a:bodyPr>
          <a:lstStyle/>
          <a:p>
            <a:r>
              <a:rPr lang="en-IN" dirty="0">
                <a:solidFill>
                  <a:srgbClr val="00B0F0"/>
                </a:solidFill>
                <a:latin typeface="Britannic Bold" pitchFamily="34" charset="0"/>
              </a:rPr>
              <a:t> </a:t>
            </a:r>
            <a:r>
              <a:rPr lang="en-IN" u="sng" dirty="0">
                <a:solidFill>
                  <a:srgbClr val="00B0F0"/>
                </a:solidFill>
                <a:latin typeface="Britannic Bold" pitchFamily="34" charset="0"/>
              </a:rPr>
              <a:t>LOGIN SECTION FOR MANAGER  </a:t>
            </a:r>
            <a:endParaRPr lang="en-US" u="sng" dirty="0">
              <a:solidFill>
                <a:srgbClr val="00B0F0"/>
              </a:solidFill>
              <a:latin typeface="Britannic Bold" pitchFamily="34" charset="0"/>
            </a:endParaRPr>
          </a:p>
        </p:txBody>
      </p:sp>
      <p:pic>
        <p:nvPicPr>
          <p:cNvPr id="6" name="Picture 5">
            <a:extLst>
              <a:ext uri="{FF2B5EF4-FFF2-40B4-BE49-F238E27FC236}">
                <a16:creationId xmlns:a16="http://schemas.microsoft.com/office/drawing/2014/main" id="{CE93FB68-A3EE-5222-B48A-319ABBD56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942" y="1155904"/>
            <a:ext cx="8992148" cy="5058083"/>
          </a:xfrm>
          <a:prstGeom prst="rect">
            <a:avLst/>
          </a:prstGeom>
        </p:spPr>
      </p:pic>
    </p:spTree>
    <p:extLst>
      <p:ext uri="{BB962C8B-B14F-4D97-AF65-F5344CB8AC3E}">
        <p14:creationId xmlns:p14="http://schemas.microsoft.com/office/powerpoint/2010/main" val="3561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4706" y="224118"/>
            <a:ext cx="8534400" cy="923330"/>
          </a:xfrm>
          <a:prstGeom prst="rect">
            <a:avLst/>
          </a:prstGeom>
        </p:spPr>
        <p:txBody>
          <a:bodyPr wrap="squar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DASHBOARD OF MANAGER</a:t>
            </a:r>
          </a:p>
          <a:p>
            <a:endParaRPr lang="en-IN" u="sng" dirty="0">
              <a:solidFill>
                <a:schemeClr val="accent1">
                  <a:lumMod val="75000"/>
                </a:schemeClr>
              </a:solidFill>
              <a:latin typeface="Britannic Bold" pitchFamily="34" charset="0"/>
            </a:endParaRPr>
          </a:p>
          <a:p>
            <a:r>
              <a:rPr lang="en-IN" u="sng" dirty="0">
                <a:solidFill>
                  <a:schemeClr val="accent1">
                    <a:lumMod val="75000"/>
                  </a:schemeClr>
                </a:solidFill>
                <a:latin typeface="Britannic Bold" pitchFamily="34" charset="0"/>
              </a:rPr>
              <a:t> </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42A9454A-8741-B3C5-B7F9-9FD54FECF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122" y="606030"/>
            <a:ext cx="8249265" cy="5586019"/>
          </a:xfrm>
          <a:prstGeom prst="rect">
            <a:avLst/>
          </a:prstGeom>
        </p:spPr>
      </p:pic>
    </p:spTree>
    <p:extLst>
      <p:ext uri="{BB962C8B-B14F-4D97-AF65-F5344CB8AC3E}">
        <p14:creationId xmlns:p14="http://schemas.microsoft.com/office/powerpoint/2010/main" val="297464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6447" y="259976"/>
            <a:ext cx="7942729" cy="369332"/>
          </a:xfrm>
          <a:prstGeom prst="rect">
            <a:avLst/>
          </a:prstGeom>
          <a:noFill/>
        </p:spPr>
        <p:txBody>
          <a:bodyPr wrap="square" rtlCol="0">
            <a:spAutoFit/>
          </a:bodyPr>
          <a:lstStyle/>
          <a:p>
            <a:r>
              <a:rPr lang="en-IN" dirty="0">
                <a:solidFill>
                  <a:srgbClr val="00B0F0"/>
                </a:solidFill>
                <a:latin typeface="Britannic Bold" pitchFamily="34" charset="0"/>
              </a:rPr>
              <a:t> </a:t>
            </a:r>
            <a:r>
              <a:rPr lang="en-IN" u="sng" dirty="0">
                <a:solidFill>
                  <a:schemeClr val="accent1">
                    <a:lumMod val="75000"/>
                  </a:schemeClr>
                </a:solidFill>
                <a:latin typeface="Britannic Bold" pitchFamily="34" charset="0"/>
              </a:rPr>
              <a:t>HERE GAURAV IS THE MANAGER OF DELIGHT KITCHEN RESTAURANT </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34129BA4-28FA-277B-3CD5-27D1313B2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986" y="816936"/>
            <a:ext cx="8514737" cy="4993481"/>
          </a:xfrm>
          <a:prstGeom prst="rect">
            <a:avLst/>
          </a:prstGeom>
        </p:spPr>
      </p:pic>
    </p:spTree>
    <p:extLst>
      <p:ext uri="{BB962C8B-B14F-4D97-AF65-F5344CB8AC3E}">
        <p14:creationId xmlns:p14="http://schemas.microsoft.com/office/powerpoint/2010/main" val="293532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2987" y="138517"/>
            <a:ext cx="6840071" cy="369332"/>
          </a:xfrm>
          <a:prstGeom prst="rect">
            <a:avLst/>
          </a:prstGeom>
        </p:spPr>
        <p:txBody>
          <a:bodyPr wrap="squar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STAFF OF RESTURENT WHO CAN HAVE A ACCESS OF APPLICATION  </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157BF027-1E6F-C09F-9812-46D17DF58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142" y="863168"/>
            <a:ext cx="8790040" cy="5189713"/>
          </a:xfrm>
          <a:prstGeom prst="rect">
            <a:avLst/>
          </a:prstGeom>
        </p:spPr>
      </p:pic>
    </p:spTree>
    <p:extLst>
      <p:ext uri="{BB962C8B-B14F-4D97-AF65-F5344CB8AC3E}">
        <p14:creationId xmlns:p14="http://schemas.microsoft.com/office/powerpoint/2010/main" val="314346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42692"/>
            <a:ext cx="7601830" cy="1005840"/>
            <a:chOff x="0" y="545888"/>
            <a:chExt cx="7601830" cy="1005840"/>
          </a:xfrm>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Introduction</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320181" y="1417600"/>
            <a:ext cx="11625942" cy="5262979"/>
          </a:xfrm>
          <a:prstGeom prst="rect">
            <a:avLst/>
          </a:prstGeom>
          <a:noFill/>
        </p:spPr>
        <p:txBody>
          <a:bodyPr wrap="square" rtlCol="0">
            <a:spAutoFit/>
          </a:bodyPr>
          <a:lstStyle/>
          <a:p>
            <a:r>
              <a:rPr lang="en-US" sz="2800" dirty="0">
                <a:latin typeface="Cambria" pitchFamily="18" charset="0"/>
                <a:ea typeface="Cambria" pitchFamily="18" charset="0"/>
              </a:rPr>
              <a:t>The main purpose of developing the “</a:t>
            </a:r>
            <a:r>
              <a:rPr lang="en-US" sz="2800" b="1" dirty="0">
                <a:latin typeface="Cambria" pitchFamily="18" charset="0"/>
                <a:ea typeface="Cambria" pitchFamily="18" charset="0"/>
              </a:rPr>
              <a:t>Restaurant Management System” </a:t>
            </a:r>
            <a:r>
              <a:rPr lang="en-US" sz="2800" dirty="0">
                <a:latin typeface="Cambria" pitchFamily="18" charset="0"/>
                <a:ea typeface="Cambria" pitchFamily="18" charset="0"/>
              </a:rPr>
              <a:t>is to manage and maintain the functionalities that are needed in proper workflow and smooth running of the restaurants. </a:t>
            </a:r>
          </a:p>
          <a:p>
            <a:endParaRPr lang="en-US" sz="2800" dirty="0">
              <a:latin typeface="Cambria" pitchFamily="18" charset="0"/>
              <a:ea typeface="Cambria" pitchFamily="18" charset="0"/>
            </a:endParaRPr>
          </a:p>
          <a:p>
            <a:r>
              <a:rPr lang="en-US" sz="2800" dirty="0">
                <a:latin typeface="Cambria" pitchFamily="18" charset="0"/>
                <a:ea typeface="Cambria" pitchFamily="18" charset="0"/>
              </a:rPr>
              <a:t>This system provides the flow about how the services are being managed by different staff person in the restaurant in an efficient manner whenever a person orders a cuisine.</a:t>
            </a:r>
          </a:p>
          <a:p>
            <a:endParaRPr lang="en-US" sz="2800" dirty="0">
              <a:latin typeface="Cambria" pitchFamily="18" charset="0"/>
              <a:ea typeface="Cambria" pitchFamily="18" charset="0"/>
            </a:endParaRPr>
          </a:p>
          <a:p>
            <a:r>
              <a:rPr lang="en-US" sz="2800" dirty="0">
                <a:latin typeface="Cambria" pitchFamily="18" charset="0"/>
                <a:ea typeface="Cambria" pitchFamily="18" charset="0"/>
              </a:rPr>
              <a:t>Whenever a staff person with a specific role logs into the system he could see the status and pending services that are need to be delivered by him based upon his role. In this way, each staff person performs his role and efficiently services the customer.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7435" y="237129"/>
            <a:ext cx="7270377" cy="369332"/>
          </a:xfrm>
          <a:prstGeom prst="rect">
            <a:avLst/>
          </a:prstGeom>
        </p:spPr>
        <p:txBody>
          <a:bodyPr wrap="squar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ADDING NEW STAFF (CASHIER) BY MANAGER   </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F598B689-BBFC-D3C4-89EA-E0CD0D5A3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435" y="807312"/>
            <a:ext cx="8784256" cy="5200235"/>
          </a:xfrm>
          <a:prstGeom prst="rect">
            <a:avLst/>
          </a:prstGeom>
        </p:spPr>
      </p:pic>
    </p:spTree>
    <p:extLst>
      <p:ext uri="{BB962C8B-B14F-4D97-AF65-F5344CB8AC3E}">
        <p14:creationId xmlns:p14="http://schemas.microsoft.com/office/powerpoint/2010/main" val="47974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8662" y="214263"/>
            <a:ext cx="4913525" cy="369332"/>
          </a:xfrm>
          <a:prstGeom prst="rect">
            <a:avLst/>
          </a:prstGeom>
        </p:spPr>
        <p:txBody>
          <a:bodyPr wrap="non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NEW STAFF (CASHIER)  ADDED BY MANAGER   </a:t>
            </a:r>
            <a:endParaRPr lang="en-US" u="sng" dirty="0">
              <a:solidFill>
                <a:schemeClr val="accent1">
                  <a:lumMod val="75000"/>
                </a:schemeClr>
              </a:solidFill>
              <a:latin typeface="Britannic Bold" pitchFamily="34" charset="0"/>
            </a:endParaRPr>
          </a:p>
        </p:txBody>
      </p:sp>
      <p:sp>
        <p:nvSpPr>
          <p:cNvPr id="9" name="Right Arrow 8"/>
          <p:cNvSpPr/>
          <p:nvPr/>
        </p:nvSpPr>
        <p:spPr>
          <a:xfrm>
            <a:off x="2572871" y="3036432"/>
            <a:ext cx="932330" cy="2689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3" name="Picture 2">
            <a:extLst>
              <a:ext uri="{FF2B5EF4-FFF2-40B4-BE49-F238E27FC236}">
                <a16:creationId xmlns:a16="http://schemas.microsoft.com/office/drawing/2014/main" id="{55FD5022-E499-E063-5ABC-CAE70F70A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335" y="894004"/>
            <a:ext cx="8622890" cy="5069991"/>
          </a:xfrm>
          <a:prstGeom prst="rect">
            <a:avLst/>
          </a:prstGeom>
        </p:spPr>
      </p:pic>
      <p:sp>
        <p:nvSpPr>
          <p:cNvPr id="5" name="Arrow: Right 4">
            <a:extLst>
              <a:ext uri="{FF2B5EF4-FFF2-40B4-BE49-F238E27FC236}">
                <a16:creationId xmlns:a16="http://schemas.microsoft.com/office/drawing/2014/main" id="{F2C7D818-957F-D498-6EA3-7EB7BEEB67DB}"/>
              </a:ext>
            </a:extLst>
          </p:cNvPr>
          <p:cNvSpPr/>
          <p:nvPr/>
        </p:nvSpPr>
        <p:spPr>
          <a:xfrm>
            <a:off x="2083667" y="294436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8310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0892" y="321840"/>
            <a:ext cx="5871884" cy="369332"/>
          </a:xfrm>
          <a:prstGeom prst="rect">
            <a:avLst/>
          </a:prstGeom>
        </p:spPr>
        <p:txBody>
          <a:bodyPr wrap="square">
            <a:spAutoFit/>
          </a:bodyPr>
          <a:lstStyle/>
          <a:p>
            <a:r>
              <a:rPr lang="en-IN" u="sng" dirty="0">
                <a:solidFill>
                  <a:schemeClr val="accent1">
                    <a:lumMod val="75000"/>
                  </a:schemeClr>
                </a:solidFill>
                <a:latin typeface="Britannic Bold" pitchFamily="34" charset="0"/>
              </a:rPr>
              <a:t> MANAGER CAN TEMPERORY </a:t>
            </a:r>
            <a:r>
              <a:rPr lang="en-IN" u="sng" dirty="0">
                <a:solidFill>
                  <a:srgbClr val="FF0000"/>
                </a:solidFill>
                <a:latin typeface="Britannic Bold" pitchFamily="34" charset="0"/>
              </a:rPr>
              <a:t>DISABLED</a:t>
            </a:r>
            <a:r>
              <a:rPr lang="en-IN" u="sng" dirty="0">
                <a:solidFill>
                  <a:schemeClr val="accent1">
                    <a:lumMod val="75000"/>
                  </a:schemeClr>
                </a:solidFill>
                <a:latin typeface="Britannic Bold" pitchFamily="34" charset="0"/>
              </a:rPr>
              <a:t>/</a:t>
            </a:r>
            <a:r>
              <a:rPr lang="en-IN" u="sng" dirty="0">
                <a:solidFill>
                  <a:srgbClr val="00B050"/>
                </a:solidFill>
                <a:latin typeface="Britannic Bold" pitchFamily="34" charset="0"/>
              </a:rPr>
              <a:t>ENABLED</a:t>
            </a:r>
            <a:r>
              <a:rPr lang="en-IN" u="sng" dirty="0">
                <a:solidFill>
                  <a:schemeClr val="accent1">
                    <a:lumMod val="75000"/>
                  </a:schemeClr>
                </a:solidFill>
                <a:latin typeface="Britannic Bold" pitchFamily="34" charset="0"/>
              </a:rPr>
              <a:t> STAFF </a:t>
            </a:r>
            <a:endParaRPr lang="en-US" dirty="0"/>
          </a:p>
        </p:txBody>
      </p:sp>
      <p:pic>
        <p:nvPicPr>
          <p:cNvPr id="3" name="Picture 2">
            <a:extLst>
              <a:ext uri="{FF2B5EF4-FFF2-40B4-BE49-F238E27FC236}">
                <a16:creationId xmlns:a16="http://schemas.microsoft.com/office/drawing/2014/main" id="{AF687364-EA7E-1BB3-E911-54D72C0CE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975" y="891249"/>
            <a:ext cx="8141110" cy="4764758"/>
          </a:xfrm>
          <a:prstGeom prst="rect">
            <a:avLst/>
          </a:prstGeom>
        </p:spPr>
      </p:pic>
    </p:spTree>
    <p:extLst>
      <p:ext uri="{BB962C8B-B14F-4D97-AF65-F5344CB8AC3E}">
        <p14:creationId xmlns:p14="http://schemas.microsoft.com/office/powerpoint/2010/main" val="2574441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92450" y="196334"/>
            <a:ext cx="7816563" cy="369332"/>
          </a:xfrm>
          <a:prstGeom prst="rect">
            <a:avLst/>
          </a:prstGeom>
        </p:spPr>
        <p:txBody>
          <a:bodyPr wrap="non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DETAILS OF STAFF  UPDATED/EDITED AND DELETED BY MANAGER ONLY  </a:t>
            </a:r>
            <a:endParaRPr lang="en-US" u="sng" dirty="0">
              <a:solidFill>
                <a:schemeClr val="accent1">
                  <a:lumMod val="75000"/>
                </a:schemeClr>
              </a:solidFill>
              <a:latin typeface="Britannic Bold" pitchFamily="34" charset="0"/>
            </a:endParaRPr>
          </a:p>
        </p:txBody>
      </p:sp>
      <p:pic>
        <p:nvPicPr>
          <p:cNvPr id="6" name="Picture 5">
            <a:extLst>
              <a:ext uri="{FF2B5EF4-FFF2-40B4-BE49-F238E27FC236}">
                <a16:creationId xmlns:a16="http://schemas.microsoft.com/office/drawing/2014/main" id="{93F9BEC0-0959-EC9B-EE71-43EAB7E65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606" y="1074761"/>
            <a:ext cx="8828955" cy="5168724"/>
          </a:xfrm>
          <a:prstGeom prst="rect">
            <a:avLst/>
          </a:prstGeom>
        </p:spPr>
      </p:pic>
    </p:spTree>
    <p:extLst>
      <p:ext uri="{BB962C8B-B14F-4D97-AF65-F5344CB8AC3E}">
        <p14:creationId xmlns:p14="http://schemas.microsoft.com/office/powerpoint/2010/main" val="320940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4730" y="290917"/>
            <a:ext cx="9681882" cy="369332"/>
          </a:xfrm>
          <a:prstGeom prst="rect">
            <a:avLst/>
          </a:prstGeom>
        </p:spPr>
        <p:txBody>
          <a:bodyPr wrap="square">
            <a:spAutoFit/>
          </a:bodyPr>
          <a:lstStyle/>
          <a:p>
            <a:r>
              <a:rPr lang="en-IN" u="sng" dirty="0">
                <a:solidFill>
                  <a:schemeClr val="accent1">
                    <a:lumMod val="75000"/>
                  </a:schemeClr>
                </a:solidFill>
                <a:latin typeface="Britannic Bold" pitchFamily="34" charset="0"/>
              </a:rPr>
              <a:t>MANAGER CAN UPDATE HIS PASSWORD OR DETAILS ALSO FROM SETTINGS SECTION </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45E5A1BA-1D8B-757A-73FA-5CF61E550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587" y="813136"/>
            <a:ext cx="6548284" cy="5231728"/>
          </a:xfrm>
          <a:prstGeom prst="rect">
            <a:avLst/>
          </a:prstGeom>
        </p:spPr>
      </p:pic>
    </p:spTree>
    <p:extLst>
      <p:ext uri="{BB962C8B-B14F-4D97-AF65-F5344CB8AC3E}">
        <p14:creationId xmlns:p14="http://schemas.microsoft.com/office/powerpoint/2010/main" val="373442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5109" y="53625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NOW ENTERED NEW CREDENTIAL TO LOG IN AS MANAGER  </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CD0941EC-289C-34E9-2D74-0C871A7CD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328" y="1140226"/>
            <a:ext cx="8237167" cy="4159361"/>
          </a:xfrm>
          <a:prstGeom prst="rect">
            <a:avLst/>
          </a:prstGeom>
        </p:spPr>
      </p:pic>
    </p:spTree>
    <p:extLst>
      <p:ext uri="{BB962C8B-B14F-4D97-AF65-F5344CB8AC3E}">
        <p14:creationId xmlns:p14="http://schemas.microsoft.com/office/powerpoint/2010/main" val="3897983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9840" y="223228"/>
            <a:ext cx="7234673" cy="369332"/>
          </a:xfrm>
          <a:prstGeom prst="rect">
            <a:avLst/>
          </a:prstGeom>
        </p:spPr>
        <p:txBody>
          <a:bodyPr wrap="none">
            <a:spAutoFit/>
          </a:bodyPr>
          <a:lstStyle/>
          <a:p>
            <a:r>
              <a:rPr lang="en-IN" u="sng" dirty="0">
                <a:solidFill>
                  <a:schemeClr val="accent1">
                    <a:lumMod val="75000"/>
                  </a:schemeClr>
                </a:solidFill>
                <a:latin typeface="Britannic Bold" pitchFamily="34" charset="0"/>
              </a:rPr>
              <a:t>TABLES SECTION WHERE MANAGER CAN ASSIGN TABLES TO WAITERS </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87BAA66B-98E3-6F68-6A61-6B91B7E77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304" y="897613"/>
            <a:ext cx="8072576" cy="4755936"/>
          </a:xfrm>
          <a:prstGeom prst="rect">
            <a:avLst/>
          </a:prstGeom>
        </p:spPr>
      </p:pic>
    </p:spTree>
    <p:extLst>
      <p:ext uri="{BB962C8B-B14F-4D97-AF65-F5344CB8AC3E}">
        <p14:creationId xmlns:p14="http://schemas.microsoft.com/office/powerpoint/2010/main" val="3484998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640" y="606475"/>
            <a:ext cx="7076440" cy="369332"/>
          </a:xfrm>
          <a:prstGeom prst="rect">
            <a:avLst/>
          </a:prstGeom>
        </p:spPr>
        <p:txBody>
          <a:bodyPr wrap="square">
            <a:spAutoFit/>
          </a:bodyPr>
          <a:lstStyle/>
          <a:p>
            <a:r>
              <a:rPr lang="en-IN" u="sng" dirty="0">
                <a:solidFill>
                  <a:schemeClr val="accent1">
                    <a:lumMod val="75000"/>
                  </a:schemeClr>
                </a:solidFill>
                <a:latin typeface="Britannic Bold" pitchFamily="34" charset="0"/>
              </a:rPr>
              <a:t>ADDING NEW TABLES WITH CAPACITY BY MANAGER</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581F8EE8-1A1F-AE42-D014-3F6DDC03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123" y="1004300"/>
            <a:ext cx="8003458" cy="4654967"/>
          </a:xfrm>
          <a:prstGeom prst="rect">
            <a:avLst/>
          </a:prstGeom>
        </p:spPr>
      </p:pic>
    </p:spTree>
    <p:extLst>
      <p:ext uri="{BB962C8B-B14F-4D97-AF65-F5344CB8AC3E}">
        <p14:creationId xmlns:p14="http://schemas.microsoft.com/office/powerpoint/2010/main" val="3465665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60493" y="143435"/>
            <a:ext cx="8139953" cy="369332"/>
          </a:xfrm>
          <a:prstGeom prst="rect">
            <a:avLst/>
          </a:prstGeom>
        </p:spPr>
        <p:txBody>
          <a:bodyPr wrap="square">
            <a:spAutoFit/>
          </a:bodyPr>
          <a:lstStyle/>
          <a:p>
            <a:r>
              <a:rPr lang="en-IN" u="sng" dirty="0">
                <a:solidFill>
                  <a:schemeClr val="accent1">
                    <a:lumMod val="75000"/>
                  </a:schemeClr>
                </a:solidFill>
                <a:latin typeface="Britannic Bold" pitchFamily="34" charset="0"/>
              </a:rPr>
              <a:t>NEW TABLE T-3 ADDED BY MANAGER Which Is Not Assigned Yet To Any Waiter</a:t>
            </a:r>
            <a:endParaRPr lang="en-US" u="sng" dirty="0">
              <a:solidFill>
                <a:schemeClr val="accent1">
                  <a:lumMod val="75000"/>
                </a:schemeClr>
              </a:solidFill>
              <a:latin typeface="Britannic Bold" pitchFamily="34" charset="0"/>
            </a:endParaRPr>
          </a:p>
        </p:txBody>
      </p:sp>
      <p:sp>
        <p:nvSpPr>
          <p:cNvPr id="5" name="Right Arrow 4"/>
          <p:cNvSpPr/>
          <p:nvPr/>
        </p:nvSpPr>
        <p:spPr>
          <a:xfrm>
            <a:off x="2680447" y="5871881"/>
            <a:ext cx="672352" cy="25997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ED3A60D-DB11-600C-19DA-9A0F7C2D1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030" y="1083862"/>
            <a:ext cx="8740878" cy="5148349"/>
          </a:xfrm>
          <a:prstGeom prst="rect">
            <a:avLst/>
          </a:prstGeom>
        </p:spPr>
      </p:pic>
    </p:spTree>
    <p:extLst>
      <p:ext uri="{BB962C8B-B14F-4D97-AF65-F5344CB8AC3E}">
        <p14:creationId xmlns:p14="http://schemas.microsoft.com/office/powerpoint/2010/main" val="26548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21840" y="0"/>
            <a:ext cx="87680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TABLE ASSIGNED BY MANAGER TO WAITER</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AAB3AA2B-B41E-C87F-2420-8EEEF744B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478" y="870770"/>
            <a:ext cx="8593394" cy="5035795"/>
          </a:xfrm>
          <a:prstGeom prst="rect">
            <a:avLst/>
          </a:prstGeom>
        </p:spPr>
      </p:pic>
    </p:spTree>
    <p:extLst>
      <p:ext uri="{BB962C8B-B14F-4D97-AF65-F5344CB8AC3E}">
        <p14:creationId xmlns:p14="http://schemas.microsoft.com/office/powerpoint/2010/main" val="22092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1" y="0"/>
            <a:ext cx="6905767" cy="955343"/>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191069" y="955343"/>
            <a:ext cx="11668835" cy="6001643"/>
          </a:xfrm>
          <a:prstGeom prst="rect">
            <a:avLst/>
          </a:prstGeom>
          <a:noFill/>
        </p:spPr>
        <p:txBody>
          <a:bodyPr wrap="square">
            <a:spAutoFit/>
          </a:bodyPr>
          <a:lstStyle/>
          <a:p>
            <a:pPr marL="0" indent="0" algn="just">
              <a:buNone/>
            </a:pPr>
            <a:r>
              <a:rPr lang="en-IN" sz="2400" dirty="0">
                <a:latin typeface="Cambria" pitchFamily="18" charset="0"/>
                <a:ea typeface="Cambria" pitchFamily="18" charset="0"/>
                <a:cs typeface="Times New Roman" panose="02020603050405020304" pitchFamily="18" charset="0"/>
              </a:rPr>
              <a:t>We have used Java Spring Boot based and </a:t>
            </a:r>
            <a:r>
              <a:rPr lang="en-IN" sz="2400" dirty="0" err="1">
                <a:latin typeface="Cambria" pitchFamily="18" charset="0"/>
                <a:ea typeface="Cambria" pitchFamily="18" charset="0"/>
                <a:cs typeface="Times New Roman" panose="02020603050405020304" pitchFamily="18" charset="0"/>
              </a:rPr>
              <a:t>MySql</a:t>
            </a:r>
            <a:r>
              <a:rPr lang="en-IN" sz="2400" dirty="0">
                <a:latin typeface="Cambria" pitchFamily="18" charset="0"/>
                <a:ea typeface="Cambria" pitchFamily="18" charset="0"/>
                <a:cs typeface="Times New Roman" panose="02020603050405020304" pitchFamily="18" charset="0"/>
              </a:rPr>
              <a:t> database as backend and React JS as Frontend in our Project.</a:t>
            </a:r>
          </a:p>
          <a:p>
            <a:pPr marL="0" indent="0" algn="just">
              <a:buNone/>
            </a:pPr>
            <a:endParaRPr lang="en-IN" sz="24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r>
              <a:rPr lang="en-US" sz="2400" b="1"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Spring Boot :–</a:t>
            </a: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2400" dirty="0">
                <a:latin typeface="Cambria" pitchFamily="18" charset="0"/>
                <a:ea typeface="Cambria" pitchFamily="18" charset="0"/>
              </a:rPr>
              <a:t>	Spring Boot is an open source Java-based framework used to build stand-alone 	and production ready spring applications. It is a project that is built on the top of 	the Spring Framework. </a:t>
            </a:r>
            <a:r>
              <a:rPr lang="en-US" sz="2400" b="0" i="0" dirty="0">
                <a:effectLst/>
                <a:latin typeface="Cambria" pitchFamily="18" charset="0"/>
                <a:ea typeface="Cambria" pitchFamily="18" charset="0"/>
                <a:cs typeface="Times New Roman" panose="02020603050405020304" pitchFamily="18" charset="0"/>
              </a:rPr>
              <a:t>The main goal of the </a:t>
            </a:r>
            <a:r>
              <a:rPr lang="en-US" sz="2400" i="0" dirty="0">
                <a:effectLst/>
                <a:latin typeface="Cambria" pitchFamily="18" charset="0"/>
                <a:ea typeface="Cambria" pitchFamily="18" charset="0"/>
                <a:cs typeface="Times New Roman" panose="02020603050405020304" pitchFamily="18" charset="0"/>
              </a:rPr>
              <a:t>Spring </a:t>
            </a:r>
            <a:r>
              <a:rPr lang="en-US" sz="2400" dirty="0">
                <a:latin typeface="Cambria" pitchFamily="18" charset="0"/>
                <a:ea typeface="Cambria" pitchFamily="18" charset="0"/>
                <a:cs typeface="Times New Roman" panose="02020603050405020304" pitchFamily="18" charset="0"/>
              </a:rPr>
              <a:t>B</a:t>
            </a:r>
            <a:r>
              <a:rPr lang="en-US" sz="2400" i="0" dirty="0">
                <a:effectLst/>
                <a:latin typeface="Cambria" pitchFamily="18" charset="0"/>
                <a:ea typeface="Cambria" pitchFamily="18" charset="0"/>
                <a:cs typeface="Times New Roman" panose="02020603050405020304" pitchFamily="18" charset="0"/>
              </a:rPr>
              <a:t>oot</a:t>
            </a:r>
            <a:r>
              <a:rPr lang="en-US" sz="2400" b="0" i="0" dirty="0">
                <a:effectLst/>
                <a:latin typeface="Cambria" pitchFamily="18" charset="0"/>
                <a:ea typeface="Cambria" pitchFamily="18" charset="0"/>
                <a:cs typeface="Times New Roman" panose="02020603050405020304" pitchFamily="18" charset="0"/>
              </a:rPr>
              <a:t> framework</a:t>
            </a:r>
            <a:r>
              <a:rPr lang="en-US" sz="2400" dirty="0">
                <a:latin typeface="Cambria" pitchFamily="18" charset="0"/>
                <a:ea typeface="Cambria" pitchFamily="18" charset="0"/>
              </a:rPr>
              <a:t> is that it 	provides an easier and faster way to set up, configure, and run both simple and 	web-based applications thereby </a:t>
            </a:r>
            <a:r>
              <a:rPr lang="en-US" sz="2400" b="0" i="0" dirty="0">
                <a:effectLst/>
                <a:latin typeface="Cambria" pitchFamily="18" charset="0"/>
                <a:ea typeface="Cambria" pitchFamily="18" charset="0"/>
                <a:cs typeface="Times New Roman" panose="02020603050405020304" pitchFamily="18" charset="0"/>
              </a:rPr>
              <a:t>reduce overall development time and increase 	efficiency</a:t>
            </a:r>
            <a:endParaRPr lang="en-US" sz="2400" dirty="0">
              <a:latin typeface="Cambria" pitchFamily="18" charset="0"/>
              <a:ea typeface="Cambria" pitchFamily="18" charset="0"/>
            </a:endParaRPr>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a:buFont typeface="Wingdings"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MySql</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dirty="0">
                <a:latin typeface="Cambria" pitchFamily="18" charset="0"/>
                <a:ea typeface="Cambria" pitchFamily="18" charset="0"/>
              </a:rPr>
              <a:t>MySql is a relational database management system based on Structured Query 	Language. The application is used for a wide range of purposes, including data 	warehousing, e-commerce, logging applications, etc.</a:t>
            </a:r>
            <a:r>
              <a:rPr lang="en-US" sz="2400" b="1" dirty="0">
                <a:latin typeface="Cambria" pitchFamily="18" charset="0"/>
                <a:ea typeface="Cambria" pitchFamily="18" charset="0"/>
              </a:rPr>
              <a:t> </a:t>
            </a:r>
            <a:r>
              <a:rPr lang="en-US" sz="2400" dirty="0">
                <a:latin typeface="Cambria" pitchFamily="18" charset="0"/>
                <a:ea typeface="Cambria" pitchFamily="18" charset="0"/>
              </a:rPr>
              <a:t>The main purpose for 	using for web database.</a:t>
            </a:r>
          </a:p>
        </p:txBody>
      </p:sp>
    </p:spTree>
    <p:extLst>
      <p:ext uri="{BB962C8B-B14F-4D97-AF65-F5344CB8AC3E}">
        <p14:creationId xmlns:p14="http://schemas.microsoft.com/office/powerpoint/2010/main" val="1931407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762" y="673854"/>
            <a:ext cx="2576346" cy="369332"/>
          </a:xfrm>
          <a:prstGeom prst="rect">
            <a:avLst/>
          </a:prstGeom>
        </p:spPr>
        <p:txBody>
          <a:bodyPr wrap="none">
            <a:spAutoFit/>
          </a:bodyPr>
          <a:lstStyle/>
          <a:p>
            <a:r>
              <a:rPr lang="en-IN" u="sng" dirty="0">
                <a:solidFill>
                  <a:schemeClr val="accent1">
                    <a:lumMod val="75000"/>
                  </a:schemeClr>
                </a:solidFill>
                <a:latin typeface="Britannic Bold" pitchFamily="34" charset="0"/>
              </a:rPr>
              <a:t>NOW LOGIN BY WAITER</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BF247FDD-E71B-98EF-B62B-7AA0361D1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29032"/>
            <a:ext cx="10452800" cy="5278146"/>
          </a:xfrm>
          <a:prstGeom prst="rect">
            <a:avLst/>
          </a:prstGeom>
        </p:spPr>
      </p:pic>
    </p:spTree>
    <p:extLst>
      <p:ext uri="{BB962C8B-B14F-4D97-AF65-F5344CB8AC3E}">
        <p14:creationId xmlns:p14="http://schemas.microsoft.com/office/powerpoint/2010/main" val="1192750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6771" y="308094"/>
            <a:ext cx="3127779" cy="369332"/>
          </a:xfrm>
          <a:prstGeom prst="rect">
            <a:avLst/>
          </a:prstGeom>
        </p:spPr>
        <p:txBody>
          <a:bodyPr wrap="none">
            <a:spAutoFit/>
          </a:bodyPr>
          <a:lstStyle/>
          <a:p>
            <a:r>
              <a:rPr lang="en-IN" u="sng" dirty="0">
                <a:solidFill>
                  <a:schemeClr val="accent1">
                    <a:lumMod val="75000"/>
                  </a:schemeClr>
                </a:solidFill>
                <a:latin typeface="Britannic Bold" pitchFamily="34" charset="0"/>
              </a:rPr>
              <a:t>USER INTERFACE OF WAITER</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4B31022D-FF31-6078-63A7-AD2CFCB2F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057" y="945964"/>
            <a:ext cx="7767485" cy="5389005"/>
          </a:xfrm>
          <a:prstGeom prst="rect">
            <a:avLst/>
          </a:prstGeom>
        </p:spPr>
      </p:pic>
    </p:spTree>
    <p:extLst>
      <p:ext uri="{BB962C8B-B14F-4D97-AF65-F5344CB8AC3E}">
        <p14:creationId xmlns:p14="http://schemas.microsoft.com/office/powerpoint/2010/main" val="1941494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4574" y="277614"/>
            <a:ext cx="5614037" cy="369332"/>
          </a:xfrm>
          <a:prstGeom prst="rect">
            <a:avLst/>
          </a:prstGeom>
        </p:spPr>
        <p:txBody>
          <a:bodyPr wrap="none">
            <a:spAutoFit/>
          </a:bodyPr>
          <a:lstStyle/>
          <a:p>
            <a:r>
              <a:rPr lang="en-IN" u="sng" dirty="0">
                <a:solidFill>
                  <a:schemeClr val="accent1">
                    <a:lumMod val="75000"/>
                  </a:schemeClr>
                </a:solidFill>
                <a:latin typeface="Britannic Bold" pitchFamily="34" charset="0"/>
              </a:rPr>
              <a:t>ORDER TAKING BY WAITER OF T-1 TABLE CUSTOMERS</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A4309B7D-6642-CA9B-B04A-A9A571BB5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66" y="720720"/>
            <a:ext cx="9825943" cy="6137280"/>
          </a:xfrm>
          <a:prstGeom prst="rect">
            <a:avLst/>
          </a:prstGeom>
        </p:spPr>
      </p:pic>
    </p:spTree>
    <p:extLst>
      <p:ext uri="{BB962C8B-B14F-4D97-AF65-F5344CB8AC3E}">
        <p14:creationId xmlns:p14="http://schemas.microsoft.com/office/powerpoint/2010/main" val="2016695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26501" y="277614"/>
            <a:ext cx="8534709" cy="369332"/>
          </a:xfrm>
          <a:prstGeom prst="rect">
            <a:avLst/>
          </a:prstGeom>
        </p:spPr>
        <p:txBody>
          <a:bodyPr wrap="none">
            <a:spAutoFit/>
          </a:bodyPr>
          <a:lstStyle/>
          <a:p>
            <a:r>
              <a:rPr lang="en-IN" u="sng" dirty="0">
                <a:solidFill>
                  <a:schemeClr val="accent1">
                    <a:lumMod val="75000"/>
                  </a:schemeClr>
                </a:solidFill>
                <a:latin typeface="Britannic Bold" pitchFamily="34" charset="0"/>
              </a:rPr>
              <a:t>ORDERS TAKEN BY WAITEER FROM T-9 TABLE WHICH WILL BE HANDELED BY CHEF</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166A99C1-3C13-596D-BA6D-31B33A5D3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68" y="924231"/>
            <a:ext cx="9062063" cy="5250427"/>
          </a:xfrm>
          <a:prstGeom prst="rect">
            <a:avLst/>
          </a:prstGeom>
        </p:spPr>
      </p:pic>
    </p:spTree>
    <p:extLst>
      <p:ext uri="{BB962C8B-B14F-4D97-AF65-F5344CB8AC3E}">
        <p14:creationId xmlns:p14="http://schemas.microsoft.com/office/powerpoint/2010/main" val="2607207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372795"/>
            <a:ext cx="6096000" cy="646331"/>
          </a:xfrm>
          <a:prstGeom prst="rect">
            <a:avLst/>
          </a:prstGeom>
        </p:spPr>
        <p:txBody>
          <a:bodyPr>
            <a:spAutoFit/>
          </a:bodyPr>
          <a:lstStyle/>
          <a:p>
            <a:r>
              <a:rPr lang="en-IN" u="sng" dirty="0">
                <a:solidFill>
                  <a:schemeClr val="accent1">
                    <a:lumMod val="75000"/>
                  </a:schemeClr>
                </a:solidFill>
                <a:latin typeface="Britannic Bold" pitchFamily="34" charset="0"/>
              </a:rPr>
              <a:t>WAITER CAN CHANGE HIS PASSWORD , NAME OR USERID FROM SETTING SECTION</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3BF7EABC-D3A0-9400-CDE9-D5D175D21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937" y="1116368"/>
            <a:ext cx="6096000" cy="5592820"/>
          </a:xfrm>
          <a:prstGeom prst="rect">
            <a:avLst/>
          </a:prstGeom>
        </p:spPr>
      </p:pic>
    </p:spTree>
    <p:extLst>
      <p:ext uri="{BB962C8B-B14F-4D97-AF65-F5344CB8AC3E}">
        <p14:creationId xmlns:p14="http://schemas.microsoft.com/office/powerpoint/2010/main" val="2401589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584" y="460494"/>
            <a:ext cx="3961341" cy="369332"/>
          </a:xfrm>
          <a:prstGeom prst="rect">
            <a:avLst/>
          </a:prstGeom>
        </p:spPr>
        <p:txBody>
          <a:bodyPr wrap="none">
            <a:spAutoFit/>
          </a:bodyPr>
          <a:lstStyle/>
          <a:p>
            <a:r>
              <a:rPr lang="en-IN" u="sng" dirty="0">
                <a:solidFill>
                  <a:schemeClr val="accent1">
                    <a:lumMod val="75000"/>
                  </a:schemeClr>
                </a:solidFill>
                <a:latin typeface="Britannic Bold" pitchFamily="34" charset="0"/>
              </a:rPr>
              <a:t>CHEF CAN SEE  PENDING ORDER LIST</a:t>
            </a:r>
            <a:endParaRPr lang="en-US" u="sng" dirty="0">
              <a:solidFill>
                <a:schemeClr val="accent1">
                  <a:lumMod val="75000"/>
                </a:schemeClr>
              </a:solidFill>
              <a:latin typeface="Britannic Bold" pitchFamily="34" charset="0"/>
            </a:endParaRPr>
          </a:p>
        </p:txBody>
      </p:sp>
      <p:pic>
        <p:nvPicPr>
          <p:cNvPr id="3" name="Picture 2">
            <a:extLst>
              <a:ext uri="{FF2B5EF4-FFF2-40B4-BE49-F238E27FC236}">
                <a16:creationId xmlns:a16="http://schemas.microsoft.com/office/drawing/2014/main" id="{EFC96E0A-A59C-EA30-B7F2-68FE08A9F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06" y="922467"/>
            <a:ext cx="8522066" cy="4937560"/>
          </a:xfrm>
          <a:prstGeom prst="rect">
            <a:avLst/>
          </a:prstGeom>
        </p:spPr>
      </p:pic>
    </p:spTree>
    <p:extLst>
      <p:ext uri="{BB962C8B-B14F-4D97-AF65-F5344CB8AC3E}">
        <p14:creationId xmlns:p14="http://schemas.microsoft.com/office/powerpoint/2010/main" val="1105024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3489" y="318254"/>
            <a:ext cx="5123518" cy="369332"/>
          </a:xfrm>
          <a:prstGeom prst="rect">
            <a:avLst/>
          </a:prstGeom>
        </p:spPr>
        <p:txBody>
          <a:bodyPr wrap="none">
            <a:spAutoFit/>
          </a:bodyPr>
          <a:lstStyle/>
          <a:p>
            <a:r>
              <a:rPr lang="en-IN" u="sng" dirty="0">
                <a:solidFill>
                  <a:schemeClr val="accent1">
                    <a:lumMod val="75000"/>
                  </a:schemeClr>
                </a:solidFill>
                <a:latin typeface="Britannic Bold" pitchFamily="34" charset="0"/>
              </a:rPr>
              <a:t>CHEF CAN MANAGE APPROVE/ COMPLETE ORDER</a:t>
            </a:r>
            <a:endParaRPr lang="en-US" u="sng" dirty="0">
              <a:solidFill>
                <a:schemeClr val="accent1">
                  <a:lumMod val="75000"/>
                </a:schemeClr>
              </a:solidFill>
              <a:latin typeface="Britannic Bold" pitchFamily="34" charset="0"/>
            </a:endParaRPr>
          </a:p>
        </p:txBody>
      </p:sp>
      <p:pic>
        <p:nvPicPr>
          <p:cNvPr id="4" name="Picture 3">
            <a:extLst>
              <a:ext uri="{FF2B5EF4-FFF2-40B4-BE49-F238E27FC236}">
                <a16:creationId xmlns:a16="http://schemas.microsoft.com/office/drawing/2014/main" id="{1CC8DAE3-9931-F857-6BF3-C0E6F9D34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218" y="979655"/>
            <a:ext cx="8664189" cy="53179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1041" y="216654"/>
            <a:ext cx="7034298" cy="369332"/>
          </a:xfrm>
          <a:prstGeom prst="rect">
            <a:avLst/>
          </a:prstGeom>
        </p:spPr>
        <p:txBody>
          <a:bodyPr wrap="none">
            <a:spAutoFit/>
          </a:bodyPr>
          <a:lstStyle/>
          <a:p>
            <a:r>
              <a:rPr lang="en-IN" u="sng" dirty="0">
                <a:solidFill>
                  <a:schemeClr val="accent1">
                    <a:lumMod val="75000"/>
                  </a:schemeClr>
                </a:solidFill>
                <a:latin typeface="Britannic Bold" pitchFamily="34" charset="0"/>
              </a:rPr>
              <a:t>CHEF CAN ADD/DELETE/DISABLE/ENABLE /EDIT FOOD CATEGORIES</a:t>
            </a:r>
            <a:endParaRPr lang="en-US" u="sng" dirty="0">
              <a:solidFill>
                <a:schemeClr val="accent1">
                  <a:lumMod val="75000"/>
                </a:schemeClr>
              </a:solidFill>
              <a:latin typeface="Britannic Bold" pitchFamily="34" charset="0"/>
            </a:endParaRPr>
          </a:p>
        </p:txBody>
      </p:sp>
      <p:pic>
        <p:nvPicPr>
          <p:cNvPr id="4" name="Picture 3">
            <a:extLst>
              <a:ext uri="{FF2B5EF4-FFF2-40B4-BE49-F238E27FC236}">
                <a16:creationId xmlns:a16="http://schemas.microsoft.com/office/drawing/2014/main" id="{FD8A22BF-97B7-0BEE-5CEC-CB00B3B19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492" y="693138"/>
            <a:ext cx="9199015" cy="571257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2480" y="12895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CHEF CAN ADD/DELETE FOOD PRODUCT  </a:t>
            </a:r>
            <a:endParaRPr lang="en-US" u="sng" dirty="0">
              <a:solidFill>
                <a:schemeClr val="accent1">
                  <a:lumMod val="75000"/>
                </a:schemeClr>
              </a:solidFill>
              <a:latin typeface="Britannic Bold" pitchFamily="34" charset="0"/>
            </a:endParaRPr>
          </a:p>
        </p:txBody>
      </p:sp>
      <p:pic>
        <p:nvPicPr>
          <p:cNvPr id="4" name="Picture 3">
            <a:extLst>
              <a:ext uri="{FF2B5EF4-FFF2-40B4-BE49-F238E27FC236}">
                <a16:creationId xmlns:a16="http://schemas.microsoft.com/office/drawing/2014/main" id="{759B9186-2F8A-CD55-71C6-2F942AE9E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38" y="786053"/>
            <a:ext cx="8508601" cy="528589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8960" y="304800"/>
            <a:ext cx="67868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PARAS LOG IN AS A CASHIER USING CREDIENTIAL</a:t>
            </a:r>
          </a:p>
        </p:txBody>
      </p:sp>
      <p:pic>
        <p:nvPicPr>
          <p:cNvPr id="4" name="Picture 3">
            <a:extLst>
              <a:ext uri="{FF2B5EF4-FFF2-40B4-BE49-F238E27FC236}">
                <a16:creationId xmlns:a16="http://schemas.microsoft.com/office/drawing/2014/main" id="{6ADBF5C0-4C07-3BC2-B1B5-A052A511F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0" y="976465"/>
            <a:ext cx="10530348" cy="53337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682242" y="750625"/>
            <a:ext cx="11123072" cy="2677656"/>
          </a:xfrm>
          <a:prstGeom prst="rect">
            <a:avLst/>
          </a:prstGeom>
          <a:noFill/>
        </p:spPr>
        <p:txBody>
          <a:bodyPr wrap="square">
            <a:spAutoFit/>
          </a:bodyPr>
          <a:lstStyle/>
          <a:p>
            <a:pPr marL="0"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React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r>
              <a:rPr lang="en-US" sz="2400" b="1" i="0" dirty="0">
                <a:solidFill>
                  <a:srgbClr val="202124"/>
                </a:solidFill>
                <a:effectLst/>
                <a:latin typeface="Cambria" pitchFamily="18" charset="0"/>
                <a:ea typeface="Cambria" pitchFamily="18" charset="0"/>
                <a:cs typeface="Times New Roman" panose="02020603050405020304" pitchFamily="18" charset="0"/>
              </a:rPr>
              <a:t>	</a:t>
            </a:r>
            <a:r>
              <a:rPr lang="en-US" sz="2400" b="1" i="0" dirty="0">
                <a:effectLst/>
                <a:latin typeface="Cambria" pitchFamily="18" charset="0"/>
                <a:ea typeface="Cambria" pitchFamily="18" charset="0"/>
                <a:cs typeface="Times New Roman" panose="02020603050405020304" pitchFamily="18" charset="0"/>
              </a:rPr>
              <a:t>React</a:t>
            </a:r>
            <a:r>
              <a:rPr lang="en-US" sz="2400" dirty="0">
                <a:latin typeface="Cambria" pitchFamily="18" charset="0"/>
                <a:ea typeface="Cambria" pitchFamily="18" charset="0"/>
              </a:rPr>
              <a:t> is an open-source JavaScript library that is used for building user 	interfaces specifically for single-page applications. It’s used for handling the 	view layer for web and mobile apps. It also </a:t>
            </a:r>
            <a:r>
              <a:rPr lang="en-US" sz="2400" b="0" i="0" dirty="0">
                <a:effectLst/>
                <a:latin typeface="Cambria" pitchFamily="18" charset="0"/>
                <a:ea typeface="Cambria" pitchFamily="18" charset="0"/>
                <a:cs typeface="Times New Roman" panose="02020603050405020304" pitchFamily="18" charset="0"/>
              </a:rPr>
              <a:t>allows developers to create large 	web applications that can change data, without reloading the page. The main 	purpose of </a:t>
            </a:r>
            <a:r>
              <a:rPr lang="en-US" sz="2400" b="1" i="0" dirty="0">
                <a:effectLst/>
                <a:latin typeface="Cambria" pitchFamily="18" charset="0"/>
                <a:ea typeface="Cambria" pitchFamily="18" charset="0"/>
                <a:cs typeface="Times New Roman" panose="02020603050405020304" pitchFamily="18" charset="0"/>
              </a:rPr>
              <a:t>React</a:t>
            </a:r>
            <a:r>
              <a:rPr lang="en-US" sz="2400" b="0" i="0" dirty="0">
                <a:effectLst/>
                <a:latin typeface="Cambria" pitchFamily="18" charset="0"/>
                <a:ea typeface="Cambria" pitchFamily="18" charset="0"/>
                <a:cs typeface="Times New Roman" panose="02020603050405020304" pitchFamily="18" charset="0"/>
              </a:rPr>
              <a:t> is to be fast, scalable, and simple.</a:t>
            </a:r>
            <a:r>
              <a:rPr lang="en-US" sz="2400" dirty="0">
                <a:latin typeface="Cambria" pitchFamily="18" charset="0"/>
                <a:ea typeface="Cambria" pitchFamily="18" charset="0"/>
              </a:rPr>
              <a:t> </a:t>
            </a:r>
            <a:endParaRPr lang="en-IN" dirty="0">
              <a:latin typeface="Cambria" pitchFamily="18" charset="0"/>
              <a:ea typeface="Cambria" pitchFamily="18" charset="0"/>
            </a:endParaRPr>
          </a:p>
        </p:txBody>
      </p:sp>
    </p:spTree>
    <p:extLst>
      <p:ext uri="{BB962C8B-B14F-4D97-AF65-F5344CB8AC3E}">
        <p14:creationId xmlns:p14="http://schemas.microsoft.com/office/powerpoint/2010/main" val="29337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1520" y="44391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DASHBOARD OR UI OF CASHIER</a:t>
            </a:r>
          </a:p>
        </p:txBody>
      </p:sp>
      <p:pic>
        <p:nvPicPr>
          <p:cNvPr id="6" name="Picture 5">
            <a:extLst>
              <a:ext uri="{FF2B5EF4-FFF2-40B4-BE49-F238E27FC236}">
                <a16:creationId xmlns:a16="http://schemas.microsoft.com/office/drawing/2014/main" id="{ACC49D15-0052-C850-AF2B-D9550751B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670" y="943799"/>
            <a:ext cx="8406254" cy="57120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2587" y="460494"/>
            <a:ext cx="6385081" cy="369332"/>
          </a:xfrm>
          <a:prstGeom prst="rect">
            <a:avLst/>
          </a:prstGeom>
        </p:spPr>
        <p:txBody>
          <a:bodyPr wrap="none">
            <a:spAutoFit/>
          </a:bodyPr>
          <a:lstStyle/>
          <a:p>
            <a:r>
              <a:rPr lang="en-IN" u="sng" dirty="0">
                <a:solidFill>
                  <a:schemeClr val="accent1">
                    <a:lumMod val="75000"/>
                  </a:schemeClr>
                </a:solidFill>
                <a:latin typeface="Britannic Bold" pitchFamily="34" charset="0"/>
              </a:rPr>
              <a:t>CAHIER CAN VIEW COMPLETED AND PENDING PAYMENT BILLS</a:t>
            </a:r>
          </a:p>
        </p:txBody>
      </p:sp>
      <p:pic>
        <p:nvPicPr>
          <p:cNvPr id="5" name="Picture 4">
            <a:extLst>
              <a:ext uri="{FF2B5EF4-FFF2-40B4-BE49-F238E27FC236}">
                <a16:creationId xmlns:a16="http://schemas.microsoft.com/office/drawing/2014/main" id="{08CE44DD-CD00-EF8F-F09F-57C0F0B29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261" y="928148"/>
            <a:ext cx="9201478" cy="576284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332155"/>
            <a:ext cx="6096000" cy="646331"/>
          </a:xfrm>
          <a:prstGeom prst="rect">
            <a:avLst/>
          </a:prstGeom>
        </p:spPr>
        <p:txBody>
          <a:bodyPr>
            <a:spAutoFit/>
          </a:bodyPr>
          <a:lstStyle/>
          <a:p>
            <a:r>
              <a:rPr lang="en-IN" u="sng" dirty="0">
                <a:solidFill>
                  <a:schemeClr val="accent1">
                    <a:lumMod val="75000"/>
                  </a:schemeClr>
                </a:solidFill>
                <a:latin typeface="Britannic Bold" pitchFamily="34" charset="0"/>
              </a:rPr>
              <a:t>CAHIER CAN GENERATE BILLS AND CAN APPLY DISCOUNDS AND TAXES TO0</a:t>
            </a:r>
          </a:p>
        </p:txBody>
      </p:sp>
      <p:pic>
        <p:nvPicPr>
          <p:cNvPr id="4" name="Picture 3">
            <a:extLst>
              <a:ext uri="{FF2B5EF4-FFF2-40B4-BE49-F238E27FC236}">
                <a16:creationId xmlns:a16="http://schemas.microsoft.com/office/drawing/2014/main" id="{72DB4C2A-C3F0-87BE-E453-1EC6B941D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830" y="1159221"/>
            <a:ext cx="8486340" cy="52464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2640" y="545515"/>
            <a:ext cx="6695440" cy="369332"/>
          </a:xfrm>
          <a:prstGeom prst="rect">
            <a:avLst/>
          </a:prstGeom>
        </p:spPr>
        <p:txBody>
          <a:bodyPr wrap="square">
            <a:spAutoFit/>
          </a:bodyPr>
          <a:lstStyle/>
          <a:p>
            <a:r>
              <a:rPr lang="en-IN" u="sng" dirty="0">
                <a:solidFill>
                  <a:schemeClr val="accent1">
                    <a:lumMod val="75000"/>
                  </a:schemeClr>
                </a:solidFill>
                <a:latin typeface="Britannic Bold" pitchFamily="34" charset="0"/>
              </a:rPr>
              <a:t>Payment  done and order is completed</a:t>
            </a:r>
          </a:p>
        </p:txBody>
      </p:sp>
      <p:pic>
        <p:nvPicPr>
          <p:cNvPr id="5" name="Picture 4">
            <a:extLst>
              <a:ext uri="{FF2B5EF4-FFF2-40B4-BE49-F238E27FC236}">
                <a16:creationId xmlns:a16="http://schemas.microsoft.com/office/drawing/2014/main" id="{62FD085D-9573-3C87-0E5E-00DC058BF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994" y="1032317"/>
            <a:ext cx="8809703" cy="540506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9760" y="159435"/>
            <a:ext cx="65328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CAHIER CAN  SEE PAYMENT HISTORY AND COMPLETED BILLS</a:t>
            </a:r>
          </a:p>
        </p:txBody>
      </p:sp>
      <p:pic>
        <p:nvPicPr>
          <p:cNvPr id="4" name="Picture 3">
            <a:extLst>
              <a:ext uri="{FF2B5EF4-FFF2-40B4-BE49-F238E27FC236}">
                <a16:creationId xmlns:a16="http://schemas.microsoft.com/office/drawing/2014/main" id="{7BE7CDC5-D967-4F2C-4E0E-64B3A3005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20" y="795908"/>
            <a:ext cx="9148447" cy="56927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6960" y="240715"/>
            <a:ext cx="7884160" cy="646331"/>
          </a:xfrm>
          <a:prstGeom prst="rect">
            <a:avLst/>
          </a:prstGeom>
        </p:spPr>
        <p:txBody>
          <a:bodyPr wrap="square">
            <a:spAutoFit/>
          </a:bodyPr>
          <a:lstStyle/>
          <a:p>
            <a:r>
              <a:rPr lang="en-IN" u="sng" dirty="0">
                <a:solidFill>
                  <a:schemeClr val="accent1">
                    <a:lumMod val="75000"/>
                  </a:schemeClr>
                </a:solidFill>
                <a:latin typeface="Britannic Bold" pitchFamily="34" charset="0"/>
              </a:rPr>
              <a:t>PAYMENT REFLECTED IN DASHBOARD AFTER COMPETING PAYMENT</a:t>
            </a:r>
          </a:p>
          <a:p>
            <a:r>
              <a:rPr lang="en-IN" u="sng" dirty="0">
                <a:solidFill>
                  <a:schemeClr val="accent1">
                    <a:lumMod val="75000"/>
                  </a:schemeClr>
                </a:solidFill>
                <a:latin typeface="Britannic Bold" pitchFamily="34" charset="0"/>
              </a:rPr>
              <a:t>              DASHBOARD SHOWS  TODAYS ALL ORDERS IN RS </a:t>
            </a:r>
          </a:p>
        </p:txBody>
      </p:sp>
      <p:pic>
        <p:nvPicPr>
          <p:cNvPr id="4" name="Picture 3">
            <a:extLst>
              <a:ext uri="{FF2B5EF4-FFF2-40B4-BE49-F238E27FC236}">
                <a16:creationId xmlns:a16="http://schemas.microsoft.com/office/drawing/2014/main" id="{B591F1E6-500E-E77C-A20B-88C9EC2B6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271" y="981933"/>
            <a:ext cx="7661850" cy="538445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56640" y="152400"/>
            <a:ext cx="71424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CAHIER CAN ALSO CHANGE HIS PASSWORD / NAME / USERID</a:t>
            </a:r>
          </a:p>
        </p:txBody>
      </p:sp>
      <p:pic>
        <p:nvPicPr>
          <p:cNvPr id="4" name="Picture 3">
            <a:extLst>
              <a:ext uri="{FF2B5EF4-FFF2-40B4-BE49-F238E27FC236}">
                <a16:creationId xmlns:a16="http://schemas.microsoft.com/office/drawing/2014/main" id="{27F40DE2-D840-7B83-6ED9-91603D938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967" y="671985"/>
            <a:ext cx="7525537" cy="576322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60896" y="2524836"/>
            <a:ext cx="10031104" cy="1631216"/>
          </a:xfrm>
          <a:prstGeom prst="rect">
            <a:avLst/>
          </a:prstGeom>
          <a:noFill/>
        </p:spPr>
        <p:txBody>
          <a:bodyPr wrap="square" lIns="91440" tIns="45720" rIns="91440" bIns="45720">
            <a:spAutoFit/>
          </a:bodyPr>
          <a:lstStyle/>
          <a:p>
            <a:pPr algn="ctr"/>
            <a:r>
              <a:rPr lang="en-US" sz="100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p>
        </p:txBody>
      </p:sp>
    </p:spTree>
    <p:extLst>
      <p:ext uri="{BB962C8B-B14F-4D97-AF65-F5344CB8AC3E}">
        <p14:creationId xmlns:p14="http://schemas.microsoft.com/office/powerpoint/2010/main" val="137440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atin typeface="Cambria" pitchFamily="18" charset="0"/>
                  <a:ea typeface="Cambria" pitchFamily="18" charset="0"/>
                </a:rPr>
                <a:t>Application Functions</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10" name="Rectangle 9">
            <a:extLst>
              <a:ext uri="{FF2B5EF4-FFF2-40B4-BE49-F238E27FC236}">
                <a16:creationId xmlns:a16="http://schemas.microsoft.com/office/drawing/2014/main" id="{1BFED855-6F48-41D9-B0D2-D691F56D852E}"/>
              </a:ext>
            </a:extLst>
          </p:cNvPr>
          <p:cNvSpPr/>
          <p:nvPr/>
        </p:nvSpPr>
        <p:spPr>
          <a:xfrm>
            <a:off x="689610" y="1798515"/>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1" name="TextBox 10">
            <a:extLst>
              <a:ext uri="{FF2B5EF4-FFF2-40B4-BE49-F238E27FC236}">
                <a16:creationId xmlns:a16="http://schemas.microsoft.com/office/drawing/2014/main" id="{1069C16D-3D41-4840-A60D-52E7B1E94B78}"/>
              </a:ext>
            </a:extLst>
          </p:cNvPr>
          <p:cNvSpPr txBox="1"/>
          <p:nvPr/>
        </p:nvSpPr>
        <p:spPr>
          <a:xfrm>
            <a:off x="729340" y="185329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01</a:t>
            </a:r>
            <a:endParaRPr lang="ko-KR" altLang="en-US" sz="1600" b="1" dirty="0">
              <a:solidFill>
                <a:schemeClr val="tx1">
                  <a:lumMod val="85000"/>
                  <a:lumOff val="15000"/>
                </a:schemeClr>
              </a:solidFill>
              <a:cs typeface="Arial" pitchFamily="34" charset="0"/>
            </a:endParaRPr>
          </a:p>
        </p:txBody>
      </p:sp>
      <p:sp>
        <p:nvSpPr>
          <p:cNvPr id="12" name="Rectangle 11">
            <a:extLst>
              <a:ext uri="{FF2B5EF4-FFF2-40B4-BE49-F238E27FC236}">
                <a16:creationId xmlns:a16="http://schemas.microsoft.com/office/drawing/2014/main" id="{10E17FBE-7D1C-48B3-B0D9-6B0DA2A91441}"/>
              </a:ext>
            </a:extLst>
          </p:cNvPr>
          <p:cNvSpPr/>
          <p:nvPr/>
        </p:nvSpPr>
        <p:spPr>
          <a:xfrm>
            <a:off x="704124" y="2537963"/>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3" name="TextBox 12">
            <a:extLst>
              <a:ext uri="{FF2B5EF4-FFF2-40B4-BE49-F238E27FC236}">
                <a16:creationId xmlns:a16="http://schemas.microsoft.com/office/drawing/2014/main" id="{D28D30A2-DC8D-4076-AD6B-50356C9CC4BB}"/>
              </a:ext>
            </a:extLst>
          </p:cNvPr>
          <p:cNvSpPr txBox="1"/>
          <p:nvPr/>
        </p:nvSpPr>
        <p:spPr>
          <a:xfrm>
            <a:off x="743854" y="2607252"/>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02</a:t>
            </a:r>
            <a:endParaRPr lang="ko-KR" altLang="en-US" sz="1600" b="1" dirty="0">
              <a:solidFill>
                <a:schemeClr val="tx1">
                  <a:lumMod val="85000"/>
                  <a:lumOff val="15000"/>
                </a:schemeClr>
              </a:solidFill>
              <a:cs typeface="Arial" pitchFamily="34" charset="0"/>
            </a:endParaRPr>
          </a:p>
        </p:txBody>
      </p:sp>
      <p:sp>
        <p:nvSpPr>
          <p:cNvPr id="14" name="Rectangle 13">
            <a:extLst>
              <a:ext uri="{FF2B5EF4-FFF2-40B4-BE49-F238E27FC236}">
                <a16:creationId xmlns:a16="http://schemas.microsoft.com/office/drawing/2014/main" id="{96FBECFC-D70E-40B6-BBE9-64B1EFF72164}"/>
              </a:ext>
            </a:extLst>
          </p:cNvPr>
          <p:cNvSpPr/>
          <p:nvPr/>
        </p:nvSpPr>
        <p:spPr>
          <a:xfrm>
            <a:off x="718639" y="3291924"/>
            <a:ext cx="493369" cy="4390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5" name="TextBox 14">
            <a:extLst>
              <a:ext uri="{FF2B5EF4-FFF2-40B4-BE49-F238E27FC236}">
                <a16:creationId xmlns:a16="http://schemas.microsoft.com/office/drawing/2014/main" id="{384DA8BF-A5B1-4A36-833F-3165BB8570C7}"/>
              </a:ext>
            </a:extLst>
          </p:cNvPr>
          <p:cNvSpPr txBox="1"/>
          <p:nvPr/>
        </p:nvSpPr>
        <p:spPr>
          <a:xfrm>
            <a:off x="758369" y="3361213"/>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03</a:t>
            </a:r>
            <a:endParaRPr lang="ko-KR" altLang="en-US" sz="1600" b="1" dirty="0">
              <a:solidFill>
                <a:schemeClr val="tx1">
                  <a:lumMod val="85000"/>
                  <a:lumOff val="15000"/>
                </a:schemeClr>
              </a:solidFill>
              <a:cs typeface="Arial" pitchFamily="34" charset="0"/>
            </a:endParaRPr>
          </a:p>
        </p:txBody>
      </p:sp>
      <p:sp>
        <p:nvSpPr>
          <p:cNvPr id="16" name="Rectangle 15">
            <a:extLst>
              <a:ext uri="{FF2B5EF4-FFF2-40B4-BE49-F238E27FC236}">
                <a16:creationId xmlns:a16="http://schemas.microsoft.com/office/drawing/2014/main" id="{FD728B6D-EA65-4A37-B4CA-FF4E86FBF028}"/>
              </a:ext>
            </a:extLst>
          </p:cNvPr>
          <p:cNvSpPr/>
          <p:nvPr/>
        </p:nvSpPr>
        <p:spPr>
          <a:xfrm>
            <a:off x="704125" y="4118451"/>
            <a:ext cx="493369" cy="43902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7" name="TextBox 16">
            <a:extLst>
              <a:ext uri="{FF2B5EF4-FFF2-40B4-BE49-F238E27FC236}">
                <a16:creationId xmlns:a16="http://schemas.microsoft.com/office/drawing/2014/main" id="{A371B31A-021B-496F-A7D6-AB46E97A51F7}"/>
              </a:ext>
            </a:extLst>
          </p:cNvPr>
          <p:cNvSpPr txBox="1"/>
          <p:nvPr/>
        </p:nvSpPr>
        <p:spPr>
          <a:xfrm>
            <a:off x="743855" y="4173226"/>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04</a:t>
            </a:r>
            <a:endParaRPr lang="ko-KR" altLang="en-US" sz="1600" b="1" dirty="0">
              <a:solidFill>
                <a:schemeClr val="tx1">
                  <a:lumMod val="85000"/>
                  <a:lumOff val="15000"/>
                </a:schemeClr>
              </a:solidFill>
              <a:cs typeface="Arial" pitchFamily="34" charset="0"/>
            </a:endParaRPr>
          </a:p>
        </p:txBody>
      </p:sp>
      <p:sp>
        <p:nvSpPr>
          <p:cNvPr id="18" name="TextBox 17"/>
          <p:cNvSpPr txBox="1"/>
          <p:nvPr/>
        </p:nvSpPr>
        <p:spPr>
          <a:xfrm>
            <a:off x="1712686" y="1799772"/>
            <a:ext cx="8461828" cy="369332"/>
          </a:xfrm>
          <a:prstGeom prst="rect">
            <a:avLst/>
          </a:prstGeom>
          <a:noFill/>
        </p:spPr>
        <p:txBody>
          <a:bodyPr wrap="square" rtlCol="0">
            <a:spAutoFit/>
          </a:bodyPr>
          <a:lstStyle/>
          <a:p>
            <a:endParaRPr lang="en-US" dirty="0"/>
          </a:p>
        </p:txBody>
      </p:sp>
      <p:sp>
        <p:nvSpPr>
          <p:cNvPr id="19" name="TextBox 18"/>
          <p:cNvSpPr txBox="1"/>
          <p:nvPr/>
        </p:nvSpPr>
        <p:spPr>
          <a:xfrm>
            <a:off x="1480456" y="1706840"/>
            <a:ext cx="9927771" cy="707886"/>
          </a:xfrm>
          <a:prstGeom prst="rect">
            <a:avLst/>
          </a:prstGeom>
          <a:noFill/>
        </p:spPr>
        <p:txBody>
          <a:bodyPr wrap="square" rtlCol="0">
            <a:spAutoFit/>
          </a:bodyPr>
          <a:lstStyle/>
          <a:p>
            <a:r>
              <a:rPr lang="en-US" sz="2000" dirty="0">
                <a:latin typeface="Cambria" pitchFamily="18" charset="0"/>
                <a:ea typeface="Cambria" pitchFamily="18" charset="0"/>
              </a:rPr>
              <a:t>The application provides efficient way to service the visited customers right from order management to bill management. </a:t>
            </a:r>
          </a:p>
        </p:txBody>
      </p:sp>
      <p:sp>
        <p:nvSpPr>
          <p:cNvPr id="20" name="TextBox 19"/>
          <p:cNvSpPr txBox="1"/>
          <p:nvPr/>
        </p:nvSpPr>
        <p:spPr>
          <a:xfrm>
            <a:off x="1485811" y="2451472"/>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application provides easy interface so that different staff person can easily log in the system and do their respective jobs. </a:t>
            </a:r>
          </a:p>
        </p:txBody>
      </p:sp>
      <p:sp>
        <p:nvSpPr>
          <p:cNvPr id="26" name="TextBox 25"/>
          <p:cNvSpPr txBox="1"/>
          <p:nvPr/>
        </p:nvSpPr>
        <p:spPr>
          <a:xfrm>
            <a:off x="1492201" y="3268927"/>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application provides some privileges to specific person(admin) who can add a new person for specific role in the restaurant , who is seeking job.</a:t>
            </a:r>
          </a:p>
        </p:txBody>
      </p:sp>
      <p:sp>
        <p:nvSpPr>
          <p:cNvPr id="28" name="TextBox 27"/>
          <p:cNvSpPr txBox="1"/>
          <p:nvPr/>
        </p:nvSpPr>
        <p:spPr>
          <a:xfrm>
            <a:off x="1529354" y="4115414"/>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application also comprises of updating, deleting, creating new cuisines under a specific category to a specific role based person.</a:t>
            </a:r>
          </a:p>
        </p:txBody>
      </p:sp>
      <p:sp>
        <p:nvSpPr>
          <p:cNvPr id="29" name="Rectangle 28">
            <a:extLst>
              <a:ext uri="{FF2B5EF4-FFF2-40B4-BE49-F238E27FC236}">
                <a16:creationId xmlns:a16="http://schemas.microsoft.com/office/drawing/2014/main" id="{1BFED855-6F48-41D9-B0D2-D691F56D852E}"/>
              </a:ext>
            </a:extLst>
          </p:cNvPr>
          <p:cNvSpPr/>
          <p:nvPr/>
        </p:nvSpPr>
        <p:spPr>
          <a:xfrm>
            <a:off x="725895" y="4911829"/>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0" name="TextBox 29">
            <a:extLst>
              <a:ext uri="{FF2B5EF4-FFF2-40B4-BE49-F238E27FC236}">
                <a16:creationId xmlns:a16="http://schemas.microsoft.com/office/drawing/2014/main" id="{1069C16D-3D41-4840-A60D-52E7B1E94B78}"/>
              </a:ext>
            </a:extLst>
          </p:cNvPr>
          <p:cNvSpPr txBox="1"/>
          <p:nvPr/>
        </p:nvSpPr>
        <p:spPr>
          <a:xfrm>
            <a:off x="765625" y="4966604"/>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05</a:t>
            </a:r>
            <a:endParaRPr lang="ko-KR" altLang="en-US" sz="1600" b="1" dirty="0">
              <a:solidFill>
                <a:schemeClr val="tx1">
                  <a:lumMod val="85000"/>
                  <a:lumOff val="15000"/>
                </a:schemeClr>
              </a:solidFill>
              <a:cs typeface="Arial" pitchFamily="34" charset="0"/>
            </a:endParaRPr>
          </a:p>
        </p:txBody>
      </p:sp>
      <p:sp>
        <p:nvSpPr>
          <p:cNvPr id="31" name="TextBox 30"/>
          <p:cNvSpPr txBox="1"/>
          <p:nvPr/>
        </p:nvSpPr>
        <p:spPr>
          <a:xfrm>
            <a:off x="1748971" y="4913086"/>
            <a:ext cx="8461828" cy="369332"/>
          </a:xfrm>
          <a:prstGeom prst="rect">
            <a:avLst/>
          </a:prstGeom>
          <a:noFill/>
        </p:spPr>
        <p:txBody>
          <a:bodyPr wrap="square" rtlCol="0">
            <a:spAutoFit/>
          </a:bodyPr>
          <a:lstStyle/>
          <a:p>
            <a:endParaRPr lang="en-US" dirty="0"/>
          </a:p>
        </p:txBody>
      </p:sp>
      <p:sp>
        <p:nvSpPr>
          <p:cNvPr id="32" name="TextBox 31"/>
          <p:cNvSpPr txBox="1"/>
          <p:nvPr/>
        </p:nvSpPr>
        <p:spPr>
          <a:xfrm>
            <a:off x="1516741" y="4861097"/>
            <a:ext cx="9927771" cy="707886"/>
          </a:xfrm>
          <a:prstGeom prst="rect">
            <a:avLst/>
          </a:prstGeom>
          <a:noFill/>
        </p:spPr>
        <p:txBody>
          <a:bodyPr wrap="square" rtlCol="0">
            <a:spAutoFit/>
          </a:bodyPr>
          <a:lstStyle/>
          <a:p>
            <a:pPr lvl="0"/>
            <a:r>
              <a:rPr lang="en-US" sz="2000" dirty="0">
                <a:latin typeface="Cambria" pitchFamily="18" charset="0"/>
                <a:ea typeface="Cambria" pitchFamily="18" charset="0"/>
              </a:rPr>
              <a:t>Common Dashboard for restaurant staff which shows the revenue generated a day,  a day before and week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11204812"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defRPr/>
              </a:pPr>
              <a:r>
                <a:rPr lang="en-US" sz="3200" b="1" kern="0" dirty="0">
                  <a:solidFill>
                    <a:prstClr val="white"/>
                  </a:solidFill>
                  <a:latin typeface="Cambria" pitchFamily="18" charset="0"/>
                  <a:ea typeface="Cambria" pitchFamily="18" charset="0"/>
                </a:rPr>
                <a:t>Functionality of Restaurant Management System</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5" name="Picture 4">
            <a:extLst>
              <a:ext uri="{FF2B5EF4-FFF2-40B4-BE49-F238E27FC236}">
                <a16:creationId xmlns:a16="http://schemas.microsoft.com/office/drawing/2014/main" id="{8F9B7C11-A23B-0FBF-71F7-CD21218CB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836" y="1054892"/>
            <a:ext cx="7675306" cy="5565428"/>
          </a:xfrm>
          <a:prstGeom prst="rect">
            <a:avLst/>
          </a:prstGeom>
        </p:spPr>
      </p:pic>
    </p:spTree>
    <p:extLst>
      <p:ext uri="{BB962C8B-B14F-4D97-AF65-F5344CB8AC3E}">
        <p14:creationId xmlns:p14="http://schemas.microsoft.com/office/powerpoint/2010/main" val="390819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a:extLst>
              <a:ext uri="{FF2B5EF4-FFF2-40B4-BE49-F238E27FC236}">
                <a16:creationId xmlns:a16="http://schemas.microsoft.com/office/drawing/2014/main" id="{2EDD862E-7804-4195-8C5A-0CEF09941158}"/>
              </a:ext>
            </a:extLst>
          </p:cNvPr>
          <p:cNvGrpSpPr/>
          <p:nvPr/>
        </p:nvGrpSpPr>
        <p:grpSpPr>
          <a:xfrm>
            <a:off x="-2" y="0"/>
            <a:ext cx="11655190" cy="963294"/>
            <a:chOff x="-1" y="545888"/>
            <a:chExt cx="7529691" cy="1005840"/>
          </a:xfrm>
          <a:solidFill>
            <a:srgbClr val="EE6CC1">
              <a:lumMod val="50000"/>
            </a:srgbClr>
          </a:solidFill>
        </p:grpSpPr>
        <p:sp>
          <p:nvSpPr>
            <p:cNvPr id="20" name="Arrow: Chevron 17">
              <a:extLst>
                <a:ext uri="{FF2B5EF4-FFF2-40B4-BE49-F238E27FC236}">
                  <a16:creationId xmlns:a16="http://schemas.microsoft.com/office/drawing/2014/main" id="{FFED5095-CBA9-4831-8D97-D52678734890}"/>
                </a:ext>
              </a:extLst>
            </p:cNvPr>
            <p:cNvSpPr/>
            <p:nvPr/>
          </p:nvSpPr>
          <p:spPr>
            <a:xfrm>
              <a:off x="6663477" y="545888"/>
              <a:ext cx="712913" cy="1005840"/>
            </a:xfrm>
            <a:prstGeom prst="chevron">
              <a:avLst>
                <a:gd name="adj" fmla="val 56731"/>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Arrow: Pentagon 1">
              <a:extLst>
                <a:ext uri="{FF2B5EF4-FFF2-40B4-BE49-F238E27FC236}">
                  <a16:creationId xmlns:a16="http://schemas.microsoft.com/office/drawing/2014/main" id="{CC89345B-675A-44F7-BB03-50DBDE372349}"/>
                </a:ext>
              </a:extLst>
            </p:cNvPr>
            <p:cNvSpPr/>
            <p:nvPr/>
          </p:nvSpPr>
          <p:spPr>
            <a:xfrm>
              <a:off x="-1" y="545888"/>
              <a:ext cx="7132916" cy="1005840"/>
            </a:xfrm>
            <a:prstGeom prst="homePlate">
              <a:avLst>
                <a:gd name="adj" fmla="val 40909"/>
              </a:avLst>
            </a:prstGeom>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Use Case diagram for Restaurant Management System</a:t>
              </a:r>
            </a:p>
          </p:txBody>
        </p:sp>
        <p:sp>
          <p:nvSpPr>
            <p:cNvPr id="22" name="Arrow: Chevron 18">
              <a:extLst>
                <a:ext uri="{FF2B5EF4-FFF2-40B4-BE49-F238E27FC236}">
                  <a16:creationId xmlns:a16="http://schemas.microsoft.com/office/drawing/2014/main" id="{1208EBD8-54D8-4165-9034-9A4ADB1B153F}"/>
                </a:ext>
              </a:extLst>
            </p:cNvPr>
            <p:cNvSpPr/>
            <p:nvPr/>
          </p:nvSpPr>
          <p:spPr>
            <a:xfrm>
              <a:off x="7053190" y="545888"/>
              <a:ext cx="476500" cy="1005840"/>
            </a:xfrm>
            <a:prstGeom prst="chevron">
              <a:avLst>
                <a:gd name="adj" fmla="val 74706"/>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4" name="Straight Connector 13"/>
          <p:cNvCxnSpPr/>
          <p:nvPr/>
        </p:nvCxnSpPr>
        <p:spPr>
          <a:xfrm>
            <a:off x="4885899" y="1078173"/>
            <a:ext cx="2047164"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E12C3D8-D5EF-6329-8B46-9102E677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1078173"/>
            <a:ext cx="8779001" cy="5265729"/>
          </a:xfrm>
          <a:prstGeom prst="rect">
            <a:avLst/>
          </a:prstGeom>
        </p:spPr>
      </p:pic>
    </p:spTree>
    <p:extLst>
      <p:ext uri="{BB962C8B-B14F-4D97-AF65-F5344CB8AC3E}">
        <p14:creationId xmlns:p14="http://schemas.microsoft.com/office/powerpoint/2010/main" val="3203663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2"/>
            <a:ext cx="6843252" cy="856697"/>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MANAGER(ADMIN)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163772" y="1563469"/>
            <a:ext cx="11846257" cy="5262979"/>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Every restaurant has a Manager.  In our application, Manager is the Admin who has full access to the system and other privileges so that can he can well maintain the system workflow to ensure better and secure service.</a:t>
            </a:r>
          </a:p>
          <a:p>
            <a:pPr marL="0" indent="0" algn="just">
              <a:buNone/>
            </a:pPr>
            <a:endParaRPr lang="en-IN" sz="2800" dirty="0">
              <a:latin typeface="Cambria" pitchFamily="18" charset="0"/>
              <a:ea typeface="Cambria" pitchFamily="18" charset="0"/>
            </a:endParaRPr>
          </a:p>
          <a:p>
            <a:pPr marL="0" indent="0" algn="just"/>
            <a:r>
              <a:rPr lang="en-IN" sz="2800" b="1" dirty="0">
                <a:latin typeface="Cambria" pitchFamily="18" charset="0"/>
                <a:ea typeface="Cambria" pitchFamily="18" charset="0"/>
              </a:rPr>
              <a:t>What Manager can Do - </a:t>
            </a:r>
          </a:p>
          <a:p>
            <a:pPr marL="0" indent="0" algn="just">
              <a:buFont typeface="Arial" pitchFamily="34" charset="0"/>
              <a:buChar char="•"/>
            </a:pPr>
            <a:r>
              <a:rPr lang="en-IN" sz="2800" b="1" dirty="0">
                <a:latin typeface="Cambria" pitchFamily="18" charset="0"/>
                <a:ea typeface="Cambria" pitchFamily="18" charset="0"/>
              </a:rPr>
              <a:t>  </a:t>
            </a:r>
            <a:r>
              <a:rPr lang="en-IN" sz="2800" dirty="0">
                <a:latin typeface="Cambria" pitchFamily="18" charset="0"/>
                <a:ea typeface="Cambria" pitchFamily="18" charset="0"/>
              </a:rPr>
              <a:t>Assign waiter to the table</a:t>
            </a:r>
          </a:p>
          <a:p>
            <a:pPr marL="0" indent="0" algn="just">
              <a:buFont typeface="Arial" pitchFamily="34" charset="0"/>
              <a:buChar char="•"/>
            </a:pPr>
            <a:r>
              <a:rPr lang="en-IN" sz="2800" b="1" dirty="0">
                <a:latin typeface="Cambria" pitchFamily="18" charset="0"/>
                <a:ea typeface="Cambria" pitchFamily="18" charset="0"/>
              </a:rPr>
              <a:t>  </a:t>
            </a:r>
            <a:r>
              <a:rPr lang="en-IN" sz="2800" dirty="0">
                <a:latin typeface="Cambria" pitchFamily="18" charset="0"/>
                <a:ea typeface="Cambria" pitchFamily="18" charset="0"/>
              </a:rPr>
              <a:t>Add new job seeker for a specific job role </a:t>
            </a:r>
          </a:p>
          <a:p>
            <a:pPr marL="0" indent="0" algn="just">
              <a:buFont typeface="Arial" pitchFamily="34" charset="0"/>
              <a:buChar char="•"/>
            </a:pPr>
            <a:r>
              <a:rPr lang="en-IN" sz="2800" dirty="0">
                <a:latin typeface="Cambria" pitchFamily="18" charset="0"/>
                <a:ea typeface="Cambria" pitchFamily="18" charset="0"/>
              </a:rPr>
              <a:t>  Add new food categories and food item under that category</a:t>
            </a:r>
          </a:p>
          <a:p>
            <a:pPr marL="0" indent="0" algn="just">
              <a:buFont typeface="Arial" pitchFamily="34" charset="0"/>
              <a:buChar char="•"/>
            </a:pPr>
            <a:r>
              <a:rPr lang="en-IN" sz="2800" dirty="0">
                <a:latin typeface="Cambria" pitchFamily="18" charset="0"/>
                <a:ea typeface="Cambria" pitchFamily="18" charset="0"/>
              </a:rPr>
              <a:t>  Enable/Disable the staff member who is present or not present accordingly</a:t>
            </a:r>
          </a:p>
          <a:p>
            <a:pPr marL="0" indent="0" algn="just">
              <a:buFont typeface="Arial" pitchFamily="34" charset="0"/>
              <a:buChar char="•"/>
            </a:pPr>
            <a:r>
              <a:rPr lang="en-IN" sz="2800" dirty="0">
                <a:latin typeface="Cambria" pitchFamily="18" charset="0"/>
                <a:ea typeface="Cambria" pitchFamily="18" charset="0"/>
              </a:rPr>
              <a:t>  Enable/Disable food items according to availability</a:t>
            </a:r>
          </a:p>
          <a:p>
            <a:pPr marL="0" indent="0" algn="just">
              <a:buFont typeface="Arial" pitchFamily="34" charset="0"/>
              <a:buChar char="•"/>
            </a:pPr>
            <a:r>
              <a:rPr lang="en-IN" sz="2800" dirty="0">
                <a:latin typeface="Cambria" pitchFamily="18" charset="0"/>
                <a:ea typeface="Cambria" pitchFamily="18" charset="0"/>
              </a:rPr>
              <a:t>  Can change profile details</a:t>
            </a:r>
          </a:p>
          <a:p>
            <a:pPr marL="0" indent="0" algn="just">
              <a:buFont typeface="Arial" pitchFamily="34" charset="0"/>
              <a:buChar char="•"/>
            </a:pP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35651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Manager(ADMIN)</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a:extLst>
              <a:ext uri="{FF2B5EF4-FFF2-40B4-BE49-F238E27FC236}">
                <a16:creationId xmlns:a16="http://schemas.microsoft.com/office/drawing/2014/main" id="{0242E32E-93CB-6ABF-8F03-67316478E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752" y="957696"/>
            <a:ext cx="4281101" cy="5900304"/>
          </a:xfrm>
          <a:prstGeom prst="rect">
            <a:avLst/>
          </a:prstGeom>
        </p:spPr>
      </p:pic>
    </p:spTree>
    <p:extLst>
      <p:ext uri="{BB962C8B-B14F-4D97-AF65-F5344CB8AC3E}">
        <p14:creationId xmlns:p14="http://schemas.microsoft.com/office/powerpoint/2010/main" val="2358651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1152</Words>
  <Application>Microsoft Office PowerPoint</Application>
  <PresentationFormat>Widescreen</PresentationFormat>
  <Paragraphs>107</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Britannic Bold</vt:lpstr>
      <vt:lpstr>Calibri</vt:lpstr>
      <vt:lpstr>Calibri Light</vt:lpstr>
      <vt:lpstr>Cambria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Gaurav Sapkale</dc:creator>
  <cp:lastModifiedBy>Gaurav Sapkale</cp:lastModifiedBy>
  <cp:revision>3</cp:revision>
  <dcterms:created xsi:type="dcterms:W3CDTF">2025-02-11T07:41:53Z</dcterms:created>
  <dcterms:modified xsi:type="dcterms:W3CDTF">2025-02-12T04:42:51Z</dcterms:modified>
</cp:coreProperties>
</file>